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33" r:id="rId2"/>
    <p:sldId id="269" r:id="rId3"/>
    <p:sldId id="339" r:id="rId4"/>
    <p:sldId id="294" r:id="rId5"/>
    <p:sldId id="295" r:id="rId6"/>
    <p:sldId id="296" r:id="rId7"/>
    <p:sldId id="297" r:id="rId8"/>
    <p:sldId id="298" r:id="rId9"/>
    <p:sldId id="299" r:id="rId10"/>
    <p:sldId id="300" r:id="rId11"/>
    <p:sldId id="340" r:id="rId12"/>
    <p:sldId id="341" r:id="rId13"/>
    <p:sldId id="342" r:id="rId14"/>
    <p:sldId id="343" r:id="rId15"/>
    <p:sldId id="352" r:id="rId16"/>
    <p:sldId id="353" r:id="rId17"/>
    <p:sldId id="354" r:id="rId18"/>
    <p:sldId id="355" r:id="rId19"/>
    <p:sldId id="356" r:id="rId20"/>
    <p:sldId id="357" r:id="rId21"/>
    <p:sldId id="344" r:id="rId22"/>
    <p:sldId id="345" r:id="rId23"/>
    <p:sldId id="301" r:id="rId24"/>
    <p:sldId id="302" r:id="rId25"/>
    <p:sldId id="303" r:id="rId26"/>
    <p:sldId id="304" r:id="rId27"/>
    <p:sldId id="319" r:id="rId28"/>
    <p:sldId id="314" r:id="rId29"/>
    <p:sldId id="315" r:id="rId30"/>
    <p:sldId id="320" r:id="rId31"/>
    <p:sldId id="322" r:id="rId32"/>
    <p:sldId id="321" r:id="rId33"/>
    <p:sldId id="32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5" d="100"/>
          <a:sy n="75" d="100"/>
        </p:scale>
        <p:origin x="-1936" y="-112"/>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80A58-7F6A-3043-9798-D59009E5D89A}" type="datetimeFigureOut">
              <a:rPr lang="en-US" smtClean="0"/>
              <a:t>15-11-08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5410A-0716-5149-9855-FD44AFECD204}" type="slidenum">
              <a:rPr lang="en-US" smtClean="0"/>
              <a:t>‹#›</a:t>
            </a:fld>
            <a:endParaRPr lang="en-US"/>
          </a:p>
        </p:txBody>
      </p:sp>
    </p:spTree>
    <p:extLst>
      <p:ext uri="{BB962C8B-B14F-4D97-AF65-F5344CB8AC3E}">
        <p14:creationId xmlns:p14="http://schemas.microsoft.com/office/powerpoint/2010/main" val="3324504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33254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51256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11274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EDCCE-E099-8A4B-B9AC-5941DBACC1D3}"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26115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EDCCE-E099-8A4B-B9AC-5941DBACC1D3}" type="datetimeFigureOut">
              <a:rPr lang="en-US" smtClean="0"/>
              <a:t>15-11-08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232002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EDCCE-E099-8A4B-B9AC-5941DBACC1D3}" type="datetimeFigureOut">
              <a:rPr lang="en-US" smtClean="0"/>
              <a:t>15-11-08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334285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FEDCCE-E099-8A4B-B9AC-5941DBACC1D3}" type="datetimeFigureOut">
              <a:rPr lang="en-US" smtClean="0"/>
              <a:t>15-11-08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71079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EDCCE-E099-8A4B-B9AC-5941DBACC1D3}" type="datetimeFigureOut">
              <a:rPr lang="en-US" smtClean="0"/>
              <a:t>15-11-08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292575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EDCCE-E099-8A4B-B9AC-5941DBACC1D3}" type="datetimeFigureOut">
              <a:rPr lang="en-US" smtClean="0"/>
              <a:t>15-11-08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166814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EDCCE-E099-8A4B-B9AC-5941DBACC1D3}" type="datetimeFigureOut">
              <a:rPr lang="en-US" smtClean="0"/>
              <a:t>15-11-08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172245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EDCCE-E099-8A4B-B9AC-5941DBACC1D3}" type="datetimeFigureOut">
              <a:rPr lang="en-US" smtClean="0"/>
              <a:t>15-11-08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04724-4F5A-4C4B-BA37-4383E8BA28BE}" type="slidenum">
              <a:rPr lang="en-US" smtClean="0"/>
              <a:t>‹#›</a:t>
            </a:fld>
            <a:endParaRPr lang="en-US"/>
          </a:p>
        </p:txBody>
      </p:sp>
    </p:spTree>
    <p:extLst>
      <p:ext uri="{BB962C8B-B14F-4D97-AF65-F5344CB8AC3E}">
        <p14:creationId xmlns:p14="http://schemas.microsoft.com/office/powerpoint/2010/main" val="872386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EDCCE-E099-8A4B-B9AC-5941DBACC1D3}" type="datetimeFigureOut">
              <a:rPr lang="en-US" smtClean="0"/>
              <a:t>15-11-08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04724-4F5A-4C4B-BA37-4383E8BA28BE}" type="slidenum">
              <a:rPr lang="en-US" smtClean="0"/>
              <a:t>‹#›</a:t>
            </a:fld>
            <a:endParaRPr lang="en-US"/>
          </a:p>
        </p:txBody>
      </p:sp>
    </p:spTree>
    <p:extLst>
      <p:ext uri="{BB962C8B-B14F-4D97-AF65-F5344CB8AC3E}">
        <p14:creationId xmlns:p14="http://schemas.microsoft.com/office/powerpoint/2010/main" val="801725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358" y="2454027"/>
            <a:ext cx="5001171" cy="1569660"/>
          </a:xfrm>
          <a:prstGeom prst="rect">
            <a:avLst/>
          </a:prstGeom>
          <a:noFill/>
        </p:spPr>
        <p:txBody>
          <a:bodyPr wrap="square" rtlCol="0">
            <a:spAutoFit/>
          </a:bodyPr>
          <a:lstStyle/>
          <a:p>
            <a:pPr algn="ctr"/>
            <a:r>
              <a:rPr lang="en-US" sz="4800" dirty="0" smtClean="0"/>
              <a:t>Applications and Reporting Options</a:t>
            </a:r>
            <a:endParaRPr lang="en-US" sz="4800" dirty="0"/>
          </a:p>
        </p:txBody>
      </p:sp>
    </p:spTree>
    <p:extLst>
      <p:ext uri="{BB962C8B-B14F-4D97-AF65-F5344CB8AC3E}">
        <p14:creationId xmlns:p14="http://schemas.microsoft.com/office/powerpoint/2010/main" val="265798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624" y="432318"/>
            <a:ext cx="4744390" cy="5014699"/>
          </a:xfrm>
          <a:prstGeom prst="rect">
            <a:avLst/>
          </a:prstGeom>
        </p:spPr>
      </p:pic>
      <p:sp>
        <p:nvSpPr>
          <p:cNvPr id="3" name="TextBox 2"/>
          <p:cNvSpPr txBox="1"/>
          <p:nvPr/>
        </p:nvSpPr>
        <p:spPr>
          <a:xfrm>
            <a:off x="3458660" y="5728228"/>
            <a:ext cx="2850692" cy="369332"/>
          </a:xfrm>
          <a:prstGeom prst="rect">
            <a:avLst/>
          </a:prstGeom>
          <a:noFill/>
        </p:spPr>
        <p:txBody>
          <a:bodyPr wrap="square" rtlCol="0">
            <a:spAutoFit/>
          </a:bodyPr>
          <a:lstStyle/>
          <a:p>
            <a:pPr algn="ctr"/>
            <a:r>
              <a:rPr lang="en-US" b="1" dirty="0" smtClean="0"/>
              <a:t>Push Pin in Map</a:t>
            </a:r>
            <a:endParaRPr lang="en-US" b="1" dirty="0"/>
          </a:p>
        </p:txBody>
      </p:sp>
    </p:spTree>
    <p:extLst>
      <p:ext uri="{BB962C8B-B14F-4D97-AF65-F5344CB8AC3E}">
        <p14:creationId xmlns:p14="http://schemas.microsoft.com/office/powerpoint/2010/main" val="156660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4.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9144000" cy="6711566"/>
          </a:xfrm>
          <a:prstGeom prst="rect">
            <a:avLst/>
          </a:prstGeom>
        </p:spPr>
      </p:pic>
    </p:spTree>
    <p:extLst>
      <p:ext uri="{BB962C8B-B14F-4D97-AF65-F5344CB8AC3E}">
        <p14:creationId xmlns:p14="http://schemas.microsoft.com/office/powerpoint/2010/main" val="419715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4.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1428"/>
          </a:xfrm>
          <a:prstGeom prst="rect">
            <a:avLst/>
          </a:prstGeom>
        </p:spPr>
      </p:pic>
    </p:spTree>
    <p:extLst>
      <p:ext uri="{BB962C8B-B14F-4D97-AF65-F5344CB8AC3E}">
        <p14:creationId xmlns:p14="http://schemas.microsoft.com/office/powerpoint/2010/main" val="282213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4.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095362" cy="6858000"/>
          </a:xfrm>
          <a:prstGeom prst="rect">
            <a:avLst/>
          </a:prstGeom>
        </p:spPr>
      </p:pic>
    </p:spTree>
    <p:extLst>
      <p:ext uri="{BB962C8B-B14F-4D97-AF65-F5344CB8AC3E}">
        <p14:creationId xmlns:p14="http://schemas.microsoft.com/office/powerpoint/2010/main" val="282213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5.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057455"/>
          </a:xfrm>
          <a:prstGeom prst="rect">
            <a:avLst/>
          </a:prstGeom>
        </p:spPr>
      </p:pic>
    </p:spTree>
    <p:extLst>
      <p:ext uri="{BB962C8B-B14F-4D97-AF65-F5344CB8AC3E}">
        <p14:creationId xmlns:p14="http://schemas.microsoft.com/office/powerpoint/2010/main" val="282213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5.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9144000" cy="6342195"/>
          </a:xfrm>
          <a:prstGeom prst="rect">
            <a:avLst/>
          </a:prstGeom>
        </p:spPr>
      </p:pic>
    </p:spTree>
    <p:extLst>
      <p:ext uri="{BB962C8B-B14F-4D97-AF65-F5344CB8AC3E}">
        <p14:creationId xmlns:p14="http://schemas.microsoft.com/office/powerpoint/2010/main" val="100997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25.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00"/>
            <a:ext cx="9144000" cy="5649216"/>
          </a:xfrm>
          <a:prstGeom prst="rect">
            <a:avLst/>
          </a:prstGeom>
        </p:spPr>
      </p:pic>
    </p:spTree>
    <p:extLst>
      <p:ext uri="{BB962C8B-B14F-4D97-AF65-F5344CB8AC3E}">
        <p14:creationId xmlns:p14="http://schemas.microsoft.com/office/powerpoint/2010/main" val="100997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3 at 9.25.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9144000" cy="6431387"/>
          </a:xfrm>
          <a:prstGeom prst="rect">
            <a:avLst/>
          </a:prstGeom>
        </p:spPr>
      </p:pic>
    </p:spTree>
    <p:extLst>
      <p:ext uri="{BB962C8B-B14F-4D97-AF65-F5344CB8AC3E}">
        <p14:creationId xmlns:p14="http://schemas.microsoft.com/office/powerpoint/2010/main" val="100997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47.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4" y="324240"/>
            <a:ext cx="8645485" cy="5932156"/>
          </a:xfrm>
          <a:prstGeom prst="rect">
            <a:avLst/>
          </a:prstGeom>
        </p:spPr>
      </p:pic>
      <p:sp>
        <p:nvSpPr>
          <p:cNvPr id="3" name="TextBox 2"/>
          <p:cNvSpPr txBox="1"/>
          <p:nvPr/>
        </p:nvSpPr>
        <p:spPr>
          <a:xfrm>
            <a:off x="243960" y="6414912"/>
            <a:ext cx="1887099" cy="369332"/>
          </a:xfrm>
          <a:prstGeom prst="rect">
            <a:avLst/>
          </a:prstGeom>
          <a:noFill/>
        </p:spPr>
        <p:txBody>
          <a:bodyPr wrap="square" rtlCol="0">
            <a:spAutoFit/>
          </a:bodyPr>
          <a:lstStyle/>
          <a:p>
            <a:r>
              <a:rPr lang="en-US" dirty="0" smtClean="0"/>
              <a:t>Excel - Part 1</a:t>
            </a:r>
            <a:endParaRPr lang="en-US" dirty="0"/>
          </a:p>
        </p:txBody>
      </p:sp>
    </p:spTree>
    <p:extLst>
      <p:ext uri="{BB962C8B-B14F-4D97-AF65-F5344CB8AC3E}">
        <p14:creationId xmlns:p14="http://schemas.microsoft.com/office/powerpoint/2010/main" val="68007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4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48" y="432319"/>
            <a:ext cx="8172446" cy="6000278"/>
          </a:xfrm>
          <a:prstGeom prst="rect">
            <a:avLst/>
          </a:prstGeom>
        </p:spPr>
      </p:pic>
      <p:sp>
        <p:nvSpPr>
          <p:cNvPr id="3" name="TextBox 2"/>
          <p:cNvSpPr txBox="1"/>
          <p:nvPr/>
        </p:nvSpPr>
        <p:spPr>
          <a:xfrm>
            <a:off x="243960" y="6414912"/>
            <a:ext cx="1887099" cy="369332"/>
          </a:xfrm>
          <a:prstGeom prst="rect">
            <a:avLst/>
          </a:prstGeom>
          <a:noFill/>
        </p:spPr>
        <p:txBody>
          <a:bodyPr wrap="square" rtlCol="0">
            <a:spAutoFit/>
          </a:bodyPr>
          <a:lstStyle/>
          <a:p>
            <a:r>
              <a:rPr lang="en-US" dirty="0" smtClean="0"/>
              <a:t>Excel - Part 2</a:t>
            </a:r>
            <a:endParaRPr lang="en-US" dirty="0"/>
          </a:p>
        </p:txBody>
      </p:sp>
    </p:spTree>
    <p:extLst>
      <p:ext uri="{BB962C8B-B14F-4D97-AF65-F5344CB8AC3E}">
        <p14:creationId xmlns:p14="http://schemas.microsoft.com/office/powerpoint/2010/main" val="62165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2 at 2.2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221" y="933479"/>
            <a:ext cx="3157415" cy="4253956"/>
          </a:xfrm>
          <a:prstGeom prst="rect">
            <a:avLst/>
          </a:prstGeom>
        </p:spPr>
      </p:pic>
    </p:spTree>
    <p:extLst>
      <p:ext uri="{BB962C8B-B14F-4D97-AF65-F5344CB8AC3E}">
        <p14:creationId xmlns:p14="http://schemas.microsoft.com/office/powerpoint/2010/main" val="1775163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914" y="4500672"/>
            <a:ext cx="6410680" cy="1477328"/>
          </a:xfrm>
          <a:prstGeom prst="rect">
            <a:avLst/>
          </a:prstGeom>
        </p:spPr>
        <p:txBody>
          <a:bodyPr wrap="square">
            <a:spAutoFit/>
          </a:bodyPr>
          <a:lstStyle/>
          <a:p>
            <a:pPr>
              <a:spcBef>
                <a:spcPct val="50000"/>
              </a:spcBef>
            </a:pPr>
            <a:r>
              <a:rPr lang="en-US" b="1" dirty="0" smtClean="0"/>
              <a:t>Excel Reporting</a:t>
            </a:r>
            <a:endParaRPr lang="en-US" b="1" dirty="0"/>
          </a:p>
          <a:p>
            <a:pPr>
              <a:spcBef>
                <a:spcPct val="50000"/>
              </a:spcBef>
            </a:pPr>
            <a:r>
              <a:rPr lang="en-US" dirty="0" smtClean="0"/>
              <a:t>Instructor enters numerical positions then displays all at once</a:t>
            </a:r>
            <a:endParaRPr lang="en-US" dirty="0"/>
          </a:p>
          <a:p>
            <a:pPr>
              <a:spcBef>
                <a:spcPct val="50000"/>
              </a:spcBef>
            </a:pPr>
            <a:r>
              <a:rPr lang="en-US" dirty="0"/>
              <a:t>One page summary– principles and approach and not calculations   (16 </a:t>
            </a:r>
            <a:r>
              <a:rPr lang="en-US" dirty="0" err="1"/>
              <a:t>pt</a:t>
            </a:r>
            <a:r>
              <a:rPr lang="en-US" dirty="0"/>
              <a:t> font or bigger) </a:t>
            </a:r>
          </a:p>
        </p:txBody>
      </p:sp>
      <p:graphicFrame>
        <p:nvGraphicFramePr>
          <p:cNvPr id="5" name="Object 2"/>
          <p:cNvGraphicFramePr>
            <a:graphicFrameLocks noChangeAspect="1"/>
          </p:cNvGraphicFramePr>
          <p:nvPr>
            <p:extLst>
              <p:ext uri="{D42A27DB-BD31-4B8C-83A1-F6EECF244321}">
                <p14:modId xmlns:p14="http://schemas.microsoft.com/office/powerpoint/2010/main" val="1025156603"/>
              </p:ext>
            </p:extLst>
          </p:nvPr>
        </p:nvGraphicFramePr>
        <p:xfrm>
          <a:off x="1487255" y="276711"/>
          <a:ext cx="5791200" cy="4137025"/>
        </p:xfrm>
        <a:graphic>
          <a:graphicData uri="http://schemas.openxmlformats.org/presentationml/2006/ole">
            <mc:AlternateContent xmlns:mc="http://schemas.openxmlformats.org/markup-compatibility/2006">
              <mc:Choice xmlns:v="urn:schemas-microsoft-com:vml" Requires="v">
                <p:oleObj spid="_x0000_s3081" name="Chart" r:id="rId3" imgW="9534483" imgH="5009987" progId="Excel.Chart.8">
                  <p:embed/>
                </p:oleObj>
              </mc:Choice>
              <mc:Fallback>
                <p:oleObj name="Chart" r:id="rId3" imgW="9534483" imgH="500998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255" y="276711"/>
                        <a:ext cx="5791200" cy="4137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TextBox 5"/>
          <p:cNvSpPr txBox="1"/>
          <p:nvPr/>
        </p:nvSpPr>
        <p:spPr>
          <a:xfrm>
            <a:off x="243960" y="6414912"/>
            <a:ext cx="1887099" cy="369332"/>
          </a:xfrm>
          <a:prstGeom prst="rect">
            <a:avLst/>
          </a:prstGeom>
          <a:noFill/>
        </p:spPr>
        <p:txBody>
          <a:bodyPr wrap="square" rtlCol="0">
            <a:spAutoFit/>
          </a:bodyPr>
          <a:lstStyle/>
          <a:p>
            <a:r>
              <a:rPr lang="en-US" dirty="0" smtClean="0"/>
              <a:t>Excel – Part 3</a:t>
            </a:r>
            <a:endParaRPr lang="en-US" dirty="0"/>
          </a:p>
        </p:txBody>
      </p:sp>
    </p:spTree>
    <p:extLst>
      <p:ext uri="{BB962C8B-B14F-4D97-AF65-F5344CB8AC3E}">
        <p14:creationId xmlns:p14="http://schemas.microsoft.com/office/powerpoint/2010/main" val="29895713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12369512"/>
              </p:ext>
            </p:extLst>
          </p:nvPr>
        </p:nvGraphicFramePr>
        <p:xfrm>
          <a:off x="1524000" y="717550"/>
          <a:ext cx="6096000" cy="5422900"/>
        </p:xfrm>
        <a:graphic>
          <a:graphicData uri="http://schemas.openxmlformats.org/presentationml/2006/ole">
            <mc:AlternateContent xmlns:mc="http://schemas.openxmlformats.org/markup-compatibility/2006">
              <mc:Choice xmlns:v="urn:schemas-microsoft-com:vml" Requires="v">
                <p:oleObj spid="_x0000_s2058" name="Document" r:id="rId3" imgW="6096000" imgH="5422900" progId="Word.Document.12">
                  <p:embed/>
                </p:oleObj>
              </mc:Choice>
              <mc:Fallback>
                <p:oleObj name="Document" r:id="rId3" imgW="6096000" imgH="5422900" progId="Word.Document.12">
                  <p:embed/>
                  <p:pic>
                    <p:nvPicPr>
                      <p:cNvPr id="0" name=""/>
                      <p:cNvPicPr/>
                      <p:nvPr/>
                    </p:nvPicPr>
                    <p:blipFill>
                      <a:blip r:embed="rId4"/>
                      <a:stretch>
                        <a:fillRect/>
                      </a:stretch>
                    </p:blipFill>
                    <p:spPr>
                      <a:xfrm>
                        <a:off x="1524000" y="717550"/>
                        <a:ext cx="6096000" cy="5422900"/>
                      </a:xfrm>
                      <a:prstGeom prst="rect">
                        <a:avLst/>
                      </a:prstGeom>
                    </p:spPr>
                  </p:pic>
                </p:oleObj>
              </mc:Fallback>
            </mc:AlternateContent>
          </a:graphicData>
        </a:graphic>
      </p:graphicFrame>
    </p:spTree>
    <p:extLst>
      <p:ext uri="{BB962C8B-B14F-4D97-AF65-F5344CB8AC3E}">
        <p14:creationId xmlns:p14="http://schemas.microsoft.com/office/powerpoint/2010/main" val="282213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3 at 9.30.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13" y="256689"/>
            <a:ext cx="8814239" cy="6261412"/>
          </a:xfrm>
          <a:prstGeom prst="rect">
            <a:avLst/>
          </a:prstGeom>
          <a:ln>
            <a:solidFill>
              <a:schemeClr val="tx1"/>
            </a:solidFill>
          </a:ln>
        </p:spPr>
      </p:pic>
    </p:spTree>
    <p:extLst>
      <p:ext uri="{BB962C8B-B14F-4D97-AF65-F5344CB8AC3E}">
        <p14:creationId xmlns:p14="http://schemas.microsoft.com/office/powerpoint/2010/main" val="282213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465" y="1075806"/>
            <a:ext cx="6586315" cy="3046988"/>
          </a:xfrm>
          <a:prstGeom prst="rect">
            <a:avLst/>
          </a:prstGeom>
        </p:spPr>
        <p:txBody>
          <a:bodyPr wrap="square">
            <a:spAutoFit/>
          </a:bodyPr>
          <a:lstStyle/>
          <a:p>
            <a:r>
              <a:rPr lang="en-US" sz="2400" dirty="0"/>
              <a:t>The </a:t>
            </a:r>
            <a:r>
              <a:rPr lang="en-US" sz="2400" dirty="0" smtClean="0"/>
              <a:t>next example is </a:t>
            </a:r>
            <a:r>
              <a:rPr lang="en-US" sz="2400" dirty="0"/>
              <a:t>from a course in earth and ocean sciences (Jones, 2009). The 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Tree>
    <p:extLst>
      <p:ext uri="{BB962C8B-B14F-4D97-AF65-F5344CB8AC3E}">
        <p14:creationId xmlns:p14="http://schemas.microsoft.com/office/powerpoint/2010/main" val="257087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0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6" y="337973"/>
            <a:ext cx="3545818" cy="3928581"/>
          </a:xfrm>
          <a:prstGeom prst="rect">
            <a:avLst/>
          </a:prstGeom>
        </p:spPr>
      </p:pic>
      <p:pic>
        <p:nvPicPr>
          <p:cNvPr id="3" name="Picture 2" descr="Screen shot 2013-12-03 at 11.0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5" y="229893"/>
            <a:ext cx="3492025" cy="3517515"/>
          </a:xfrm>
          <a:prstGeom prst="rect">
            <a:avLst/>
          </a:prstGeom>
        </p:spPr>
      </p:pic>
      <p:sp>
        <p:nvSpPr>
          <p:cNvPr id="5" name="TextBox 4"/>
          <p:cNvSpPr txBox="1"/>
          <p:nvPr/>
        </p:nvSpPr>
        <p:spPr>
          <a:xfrm>
            <a:off x="2581765" y="6108777"/>
            <a:ext cx="3840788" cy="461665"/>
          </a:xfrm>
          <a:prstGeom prst="rect">
            <a:avLst/>
          </a:prstGeom>
          <a:noFill/>
        </p:spPr>
        <p:txBody>
          <a:bodyPr wrap="square" rtlCol="0">
            <a:spAutoFit/>
          </a:bodyPr>
          <a:lstStyle/>
          <a:p>
            <a:pPr algn="ctr"/>
            <a:r>
              <a:rPr lang="en-US" sz="2400" b="1" dirty="0" smtClean="0"/>
              <a:t>Stacked Overheads</a:t>
            </a:r>
            <a:endParaRPr lang="en-US" sz="2400" b="1" dirty="0"/>
          </a:p>
        </p:txBody>
      </p:sp>
      <p:sp>
        <p:nvSpPr>
          <p:cNvPr id="7" name="Rectangle 6"/>
          <p:cNvSpPr/>
          <p:nvPr/>
        </p:nvSpPr>
        <p:spPr>
          <a:xfrm>
            <a:off x="1175402" y="4349458"/>
            <a:ext cx="6586315" cy="1477328"/>
          </a:xfrm>
          <a:prstGeom prst="rect">
            <a:avLst/>
          </a:prstGeom>
        </p:spPr>
        <p:txBody>
          <a:bodyPr wrap="square">
            <a:spAutoFit/>
          </a:bodyPr>
          <a:lstStyle/>
          <a:p>
            <a:r>
              <a:rPr lang="en-US" dirty="0" smtClean="0"/>
              <a:t>The </a:t>
            </a:r>
            <a:r>
              <a:rPr lang="en-US" dirty="0"/>
              <a:t>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
        <p:nvSpPr>
          <p:cNvPr id="8" name="TextBox 7"/>
          <p:cNvSpPr txBox="1"/>
          <p:nvPr/>
        </p:nvSpPr>
        <p:spPr>
          <a:xfrm>
            <a:off x="6971361" y="6174058"/>
            <a:ext cx="1810392" cy="369332"/>
          </a:xfrm>
          <a:prstGeom prst="rect">
            <a:avLst/>
          </a:prstGeom>
          <a:noFill/>
        </p:spPr>
        <p:txBody>
          <a:bodyPr wrap="square" rtlCol="0">
            <a:spAutoFit/>
          </a:bodyPr>
          <a:lstStyle/>
          <a:p>
            <a:pPr algn="r"/>
            <a:r>
              <a:rPr lang="en-US" dirty="0" smtClean="0">
                <a:solidFill>
                  <a:schemeClr val="bg1">
                    <a:lumMod val="65000"/>
                  </a:schemeClr>
                </a:solidFill>
              </a:rPr>
              <a:t>Jones</a:t>
            </a:r>
            <a:r>
              <a:rPr lang="en-US" dirty="0">
                <a:solidFill>
                  <a:schemeClr val="bg1">
                    <a:lumMod val="65000"/>
                  </a:schemeClr>
                </a:solidFill>
              </a:rPr>
              <a:t>, </a:t>
            </a:r>
            <a:r>
              <a:rPr lang="en-US" dirty="0" smtClean="0">
                <a:solidFill>
                  <a:schemeClr val="bg1">
                    <a:lumMod val="65000"/>
                  </a:schemeClr>
                </a:solidFill>
              </a:rPr>
              <a:t>2009</a:t>
            </a:r>
            <a:endParaRPr lang="en-US" dirty="0">
              <a:solidFill>
                <a:schemeClr val="bg1">
                  <a:lumMod val="65000"/>
                </a:schemeClr>
              </a:solidFill>
            </a:endParaRPr>
          </a:p>
        </p:txBody>
      </p:sp>
    </p:spTree>
    <p:extLst>
      <p:ext uri="{BB962C8B-B14F-4D97-AF65-F5344CB8AC3E}">
        <p14:creationId xmlns:p14="http://schemas.microsoft.com/office/powerpoint/2010/main" val="20583820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54" y="740792"/>
            <a:ext cx="2969120" cy="4225007"/>
          </a:xfrm>
          <a:prstGeom prst="rect">
            <a:avLst/>
          </a:prstGeom>
        </p:spPr>
      </p:pic>
      <p:sp>
        <p:nvSpPr>
          <p:cNvPr id="3" name="TextBox 2"/>
          <p:cNvSpPr txBox="1"/>
          <p:nvPr/>
        </p:nvSpPr>
        <p:spPr>
          <a:xfrm>
            <a:off x="2948154" y="5314052"/>
            <a:ext cx="2706253" cy="461665"/>
          </a:xfrm>
          <a:prstGeom prst="rect">
            <a:avLst/>
          </a:prstGeom>
          <a:noFill/>
        </p:spPr>
        <p:txBody>
          <a:bodyPr wrap="square" rtlCol="0">
            <a:spAutoFit/>
          </a:bodyPr>
          <a:lstStyle/>
          <a:p>
            <a:pPr algn="ctr"/>
            <a:r>
              <a:rPr lang="en-US" sz="2400" b="1" dirty="0" smtClean="0"/>
              <a:t>Hot Seat 1</a:t>
            </a:r>
            <a:endParaRPr lang="en-US" sz="2400" b="1" dirty="0"/>
          </a:p>
        </p:txBody>
      </p:sp>
    </p:spTree>
    <p:extLst>
      <p:ext uri="{BB962C8B-B14F-4D97-AF65-F5344CB8AC3E}">
        <p14:creationId xmlns:p14="http://schemas.microsoft.com/office/powerpoint/2010/main" val="23767541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9.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752" y="672759"/>
            <a:ext cx="3917181" cy="4573261"/>
          </a:xfrm>
          <a:prstGeom prst="rect">
            <a:avLst/>
          </a:prstGeom>
        </p:spPr>
      </p:pic>
      <p:sp>
        <p:nvSpPr>
          <p:cNvPr id="3" name="TextBox 2"/>
          <p:cNvSpPr txBox="1"/>
          <p:nvPr/>
        </p:nvSpPr>
        <p:spPr>
          <a:xfrm>
            <a:off x="2948154" y="5314052"/>
            <a:ext cx="2706253" cy="461665"/>
          </a:xfrm>
          <a:prstGeom prst="rect">
            <a:avLst/>
          </a:prstGeom>
          <a:noFill/>
        </p:spPr>
        <p:txBody>
          <a:bodyPr wrap="square" rtlCol="0">
            <a:spAutoFit/>
          </a:bodyPr>
          <a:lstStyle/>
          <a:p>
            <a:pPr algn="ctr"/>
            <a:r>
              <a:rPr lang="en-US" sz="2400" b="1" dirty="0" smtClean="0"/>
              <a:t>Hot Seat 2</a:t>
            </a:r>
            <a:endParaRPr lang="en-US" sz="2400" b="1" dirty="0"/>
          </a:p>
        </p:txBody>
      </p:sp>
      <p:sp>
        <p:nvSpPr>
          <p:cNvPr id="4" name="TextBox 3"/>
          <p:cNvSpPr txBox="1"/>
          <p:nvPr/>
        </p:nvSpPr>
        <p:spPr>
          <a:xfrm>
            <a:off x="2577745" y="5790836"/>
            <a:ext cx="3681412" cy="369332"/>
          </a:xfrm>
          <a:prstGeom prst="rect">
            <a:avLst/>
          </a:prstGeom>
          <a:noFill/>
        </p:spPr>
        <p:txBody>
          <a:bodyPr wrap="square" rtlCol="0">
            <a:spAutoFit/>
          </a:bodyPr>
          <a:lstStyle/>
          <a:p>
            <a:pPr algn="ctr"/>
            <a:r>
              <a:rPr lang="en-US" i="1" dirty="0" smtClean="0">
                <a:solidFill>
                  <a:schemeClr val="bg1">
                    <a:lumMod val="50000"/>
                  </a:schemeClr>
                </a:solidFill>
              </a:rPr>
              <a:t>Pick Me or </a:t>
            </a:r>
            <a:r>
              <a:rPr lang="en-US" i="1" dirty="0" err="1" smtClean="0">
                <a:solidFill>
                  <a:schemeClr val="bg1">
                    <a:lumMod val="50000"/>
                  </a:schemeClr>
                </a:solidFill>
              </a:rPr>
              <a:t>YouSpin</a:t>
            </a:r>
            <a:r>
              <a:rPr lang="en-US" i="1" dirty="0" smtClean="0">
                <a:solidFill>
                  <a:schemeClr val="bg1">
                    <a:lumMod val="50000"/>
                  </a:schemeClr>
                </a:solidFill>
              </a:rPr>
              <a:t> for iPhone</a:t>
            </a:r>
            <a:endParaRPr lang="en-US" i="1" dirty="0">
              <a:solidFill>
                <a:schemeClr val="bg1">
                  <a:lumMod val="50000"/>
                </a:schemeClr>
              </a:solidFill>
            </a:endParaRPr>
          </a:p>
        </p:txBody>
      </p:sp>
    </p:spTree>
    <p:extLst>
      <p:ext uri="{BB962C8B-B14F-4D97-AF65-F5344CB8AC3E}">
        <p14:creationId xmlns:p14="http://schemas.microsoft.com/office/powerpoint/2010/main" val="36868507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9.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438" y="937327"/>
            <a:ext cx="4717724" cy="4004189"/>
          </a:xfrm>
          <a:prstGeom prst="rect">
            <a:avLst/>
          </a:prstGeom>
        </p:spPr>
      </p:pic>
      <p:sp>
        <p:nvSpPr>
          <p:cNvPr id="4" name="TextBox 3"/>
          <p:cNvSpPr txBox="1"/>
          <p:nvPr/>
        </p:nvSpPr>
        <p:spPr>
          <a:xfrm>
            <a:off x="3069104" y="5177988"/>
            <a:ext cx="2706253" cy="461665"/>
          </a:xfrm>
          <a:prstGeom prst="rect">
            <a:avLst/>
          </a:prstGeom>
          <a:noFill/>
        </p:spPr>
        <p:txBody>
          <a:bodyPr wrap="square" rtlCol="0">
            <a:spAutoFit/>
          </a:bodyPr>
          <a:lstStyle/>
          <a:p>
            <a:pPr algn="ctr"/>
            <a:r>
              <a:rPr lang="en-US" sz="2400" b="1" dirty="0" smtClean="0"/>
              <a:t>Hot Seat 3</a:t>
            </a:r>
            <a:endParaRPr lang="en-US" sz="2400" b="1" dirty="0"/>
          </a:p>
        </p:txBody>
      </p:sp>
    </p:spTree>
    <p:extLst>
      <p:ext uri="{BB962C8B-B14F-4D97-AF65-F5344CB8AC3E}">
        <p14:creationId xmlns:p14="http://schemas.microsoft.com/office/powerpoint/2010/main" val="3122274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1.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88" y="369289"/>
            <a:ext cx="6944588" cy="5180985"/>
          </a:xfrm>
          <a:prstGeom prst="rect">
            <a:avLst/>
          </a:prstGeom>
        </p:spPr>
      </p:pic>
      <p:sp>
        <p:nvSpPr>
          <p:cNvPr id="3" name="TextBox 2"/>
          <p:cNvSpPr txBox="1"/>
          <p:nvPr/>
        </p:nvSpPr>
        <p:spPr>
          <a:xfrm>
            <a:off x="2125581" y="5782718"/>
            <a:ext cx="5120106" cy="830997"/>
          </a:xfrm>
          <a:prstGeom prst="rect">
            <a:avLst/>
          </a:prstGeom>
          <a:noFill/>
        </p:spPr>
        <p:txBody>
          <a:bodyPr wrap="square" rtlCol="0">
            <a:spAutoFit/>
          </a:bodyPr>
          <a:lstStyle/>
          <a:p>
            <a:pPr algn="ctr"/>
            <a:r>
              <a:rPr lang="en-US" sz="2400" b="1" dirty="0" smtClean="0"/>
              <a:t>Gallery Walk 1</a:t>
            </a:r>
          </a:p>
          <a:p>
            <a:pPr algn="ctr"/>
            <a:r>
              <a:rPr lang="en-US" sz="2400" i="1" dirty="0" smtClean="0"/>
              <a:t>Teams complete detailed worksheet</a:t>
            </a:r>
            <a:endParaRPr lang="en-US" sz="2400" i="1" dirty="0"/>
          </a:p>
        </p:txBody>
      </p:sp>
    </p:spTree>
    <p:extLst>
      <p:ext uri="{BB962C8B-B14F-4D97-AF65-F5344CB8AC3E}">
        <p14:creationId xmlns:p14="http://schemas.microsoft.com/office/powerpoint/2010/main" val="36042023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0185" y="5551885"/>
            <a:ext cx="3545343" cy="461665"/>
          </a:xfrm>
          <a:prstGeom prst="rect">
            <a:avLst/>
          </a:prstGeom>
          <a:noFill/>
        </p:spPr>
        <p:txBody>
          <a:bodyPr wrap="square" rtlCol="0">
            <a:spAutoFit/>
          </a:bodyPr>
          <a:lstStyle/>
          <a:p>
            <a:pPr algn="ctr"/>
            <a:r>
              <a:rPr lang="en-US" sz="2400" b="1" dirty="0" smtClean="0"/>
              <a:t>Gallery Walk 2</a:t>
            </a:r>
            <a:endParaRPr lang="en-US" sz="2400" b="1" dirty="0"/>
          </a:p>
        </p:txBody>
      </p:sp>
      <p:pic>
        <p:nvPicPr>
          <p:cNvPr id="4" name="Picture 3" descr="Screen shot 2013-12-03 at 11.1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70" y="967140"/>
            <a:ext cx="7503964" cy="4180612"/>
          </a:xfrm>
          <a:prstGeom prst="rect">
            <a:avLst/>
          </a:prstGeom>
        </p:spPr>
      </p:pic>
    </p:spTree>
    <p:extLst>
      <p:ext uri="{BB962C8B-B14F-4D97-AF65-F5344CB8AC3E}">
        <p14:creationId xmlns:p14="http://schemas.microsoft.com/office/powerpoint/2010/main" val="1009205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4" y="665201"/>
            <a:ext cx="4094372" cy="4544911"/>
          </a:xfrm>
          <a:prstGeom prst="rect">
            <a:avLst/>
          </a:prstGeom>
        </p:spPr>
      </p:pic>
      <p:sp>
        <p:nvSpPr>
          <p:cNvPr id="3" name="TextBox 2"/>
          <p:cNvSpPr txBox="1"/>
          <p:nvPr/>
        </p:nvSpPr>
        <p:spPr>
          <a:xfrm>
            <a:off x="2683575" y="5457675"/>
            <a:ext cx="4089617" cy="461665"/>
          </a:xfrm>
          <a:prstGeom prst="rect">
            <a:avLst/>
          </a:prstGeom>
          <a:noFill/>
        </p:spPr>
        <p:txBody>
          <a:bodyPr wrap="square" rtlCol="0">
            <a:spAutoFit/>
          </a:bodyPr>
          <a:lstStyle/>
          <a:p>
            <a:pPr algn="ctr"/>
            <a:r>
              <a:rPr lang="en-US" sz="2400" b="1" dirty="0" smtClean="0"/>
              <a:t>Simultaneous Reporting</a:t>
            </a:r>
            <a:endParaRPr lang="en-US" sz="2400" b="1" dirty="0"/>
          </a:p>
        </p:txBody>
      </p:sp>
    </p:spTree>
    <p:extLst>
      <p:ext uri="{BB962C8B-B14F-4D97-AF65-F5344CB8AC3E}">
        <p14:creationId xmlns:p14="http://schemas.microsoft.com/office/powerpoint/2010/main" val="39868019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3.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41" y="1216120"/>
            <a:ext cx="7507944" cy="3582319"/>
          </a:xfrm>
          <a:prstGeom prst="rect">
            <a:avLst/>
          </a:prstGeom>
        </p:spPr>
      </p:pic>
      <p:sp>
        <p:nvSpPr>
          <p:cNvPr id="3" name="TextBox 2"/>
          <p:cNvSpPr txBox="1"/>
          <p:nvPr/>
        </p:nvSpPr>
        <p:spPr>
          <a:xfrm>
            <a:off x="1630947" y="5195455"/>
            <a:ext cx="6329947" cy="1200328"/>
          </a:xfrm>
          <a:prstGeom prst="rect">
            <a:avLst/>
          </a:prstGeom>
          <a:noFill/>
        </p:spPr>
        <p:txBody>
          <a:bodyPr wrap="square" rtlCol="0">
            <a:spAutoFit/>
          </a:bodyPr>
          <a:lstStyle/>
          <a:p>
            <a:pPr algn="ctr"/>
            <a:r>
              <a:rPr lang="en-US" sz="2400" b="1" dirty="0" smtClean="0"/>
              <a:t>Google Doc and Forms</a:t>
            </a:r>
          </a:p>
          <a:p>
            <a:pPr algn="ctr"/>
            <a:r>
              <a:rPr lang="en-US" sz="2400" dirty="0" smtClean="0"/>
              <a:t>Student all enter data then instructor displays all results at once</a:t>
            </a:r>
            <a:endParaRPr lang="en-US" sz="2400" dirty="0"/>
          </a:p>
        </p:txBody>
      </p:sp>
    </p:spTree>
    <p:extLst>
      <p:ext uri="{BB962C8B-B14F-4D97-AF65-F5344CB8AC3E}">
        <p14:creationId xmlns:p14="http://schemas.microsoft.com/office/powerpoint/2010/main" val="33186389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0.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44" y="807599"/>
            <a:ext cx="6706332" cy="4423967"/>
          </a:xfrm>
          <a:prstGeom prst="rect">
            <a:avLst/>
          </a:prstGeom>
        </p:spPr>
      </p:pic>
      <p:sp>
        <p:nvSpPr>
          <p:cNvPr id="3" name="TextBox 2"/>
          <p:cNvSpPr txBox="1"/>
          <p:nvPr/>
        </p:nvSpPr>
        <p:spPr>
          <a:xfrm>
            <a:off x="1183105" y="5581071"/>
            <a:ext cx="7025106" cy="830997"/>
          </a:xfrm>
          <a:prstGeom prst="rect">
            <a:avLst/>
          </a:prstGeom>
          <a:noFill/>
        </p:spPr>
        <p:txBody>
          <a:bodyPr wrap="square" rtlCol="0">
            <a:spAutoFit/>
          </a:bodyPr>
          <a:lstStyle/>
          <a:p>
            <a:pPr algn="ctr"/>
            <a:r>
              <a:rPr lang="en-US" sz="2400" b="1" dirty="0" smtClean="0"/>
              <a:t>Excel Chart </a:t>
            </a:r>
          </a:p>
          <a:p>
            <a:pPr algn="ctr"/>
            <a:r>
              <a:rPr lang="en-US" sz="2400" dirty="0" smtClean="0"/>
              <a:t>Enter reported student values then display all at once</a:t>
            </a:r>
            <a:endParaRPr lang="en-US" sz="2400" dirty="0"/>
          </a:p>
        </p:txBody>
      </p:sp>
    </p:spTree>
    <p:extLst>
      <p:ext uri="{BB962C8B-B14F-4D97-AF65-F5344CB8AC3E}">
        <p14:creationId xmlns:p14="http://schemas.microsoft.com/office/powerpoint/2010/main" val="27455904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1.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21" y="1886253"/>
            <a:ext cx="8369149" cy="2743026"/>
          </a:xfrm>
          <a:prstGeom prst="rect">
            <a:avLst/>
          </a:prstGeom>
        </p:spPr>
      </p:pic>
      <p:sp>
        <p:nvSpPr>
          <p:cNvPr id="3" name="TextBox 2"/>
          <p:cNvSpPr txBox="1"/>
          <p:nvPr/>
        </p:nvSpPr>
        <p:spPr>
          <a:xfrm>
            <a:off x="3141579" y="5307263"/>
            <a:ext cx="3295316" cy="369332"/>
          </a:xfrm>
          <a:prstGeom prst="rect">
            <a:avLst/>
          </a:prstGeom>
          <a:noFill/>
        </p:spPr>
        <p:txBody>
          <a:bodyPr wrap="square" rtlCol="0">
            <a:spAutoFit/>
          </a:bodyPr>
          <a:lstStyle/>
          <a:p>
            <a:pPr algn="ctr"/>
            <a:r>
              <a:rPr lang="en-US" b="1" dirty="0" smtClean="0"/>
              <a:t>Post-it note: Horse race</a:t>
            </a:r>
            <a:endParaRPr lang="en-US" b="1" dirty="0"/>
          </a:p>
        </p:txBody>
      </p:sp>
    </p:spTree>
    <p:extLst>
      <p:ext uri="{BB962C8B-B14F-4D97-AF65-F5344CB8AC3E}">
        <p14:creationId xmlns:p14="http://schemas.microsoft.com/office/powerpoint/2010/main" val="40580147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13.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636" y="1054484"/>
            <a:ext cx="5711536" cy="4415563"/>
          </a:xfrm>
          <a:prstGeom prst="rect">
            <a:avLst/>
          </a:prstGeom>
        </p:spPr>
      </p:pic>
      <p:sp>
        <p:nvSpPr>
          <p:cNvPr id="3" name="TextBox 2"/>
          <p:cNvSpPr txBox="1"/>
          <p:nvPr/>
        </p:nvSpPr>
        <p:spPr>
          <a:xfrm>
            <a:off x="2540000" y="5649576"/>
            <a:ext cx="3440546" cy="461665"/>
          </a:xfrm>
          <a:prstGeom prst="rect">
            <a:avLst/>
          </a:prstGeom>
          <a:noFill/>
        </p:spPr>
        <p:txBody>
          <a:bodyPr wrap="square" rtlCol="0">
            <a:spAutoFit/>
          </a:bodyPr>
          <a:lstStyle/>
          <a:p>
            <a:pPr algn="ctr"/>
            <a:r>
              <a:rPr lang="en-US" sz="2400" b="1" dirty="0" smtClean="0"/>
              <a:t>Design Tournament</a:t>
            </a:r>
            <a:endParaRPr lang="en-US" sz="2400" b="1" dirty="0"/>
          </a:p>
        </p:txBody>
      </p:sp>
    </p:spTree>
    <p:extLst>
      <p:ext uri="{BB962C8B-B14F-4D97-AF65-F5344CB8AC3E}">
        <p14:creationId xmlns:p14="http://schemas.microsoft.com/office/powerpoint/2010/main" val="2828686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789096"/>
            <a:ext cx="8048625" cy="4708981"/>
          </a:xfrm>
          <a:prstGeom prst="rect">
            <a:avLst/>
          </a:prstGeom>
        </p:spPr>
        <p:txBody>
          <a:bodyPr wrap="square">
            <a:spAutoFit/>
          </a:bodyPr>
          <a:lstStyle/>
          <a:p>
            <a:pPr>
              <a:lnSpc>
                <a:spcPct val="150000"/>
              </a:lnSpc>
            </a:pPr>
            <a:r>
              <a:rPr lang="en-US" sz="2000" dirty="0" smtClean="0"/>
              <a:t>A </a:t>
            </a:r>
            <a:r>
              <a:rPr lang="en-US" sz="2000" dirty="0"/>
              <a:t>pharmaceutical company wants to determine whether a sleeping pill is effective. They randomly assign individuals either to take a sleeping pill or to take a placebo. They compare the amount of time participants are asleep. They hypothesize the sleeping pill group will sleep longer than the placebo group. </a:t>
            </a:r>
            <a:endParaRPr lang="en-US" sz="2000" dirty="0" smtClean="0"/>
          </a:p>
          <a:p>
            <a:pPr>
              <a:lnSpc>
                <a:spcPct val="150000"/>
              </a:lnSpc>
            </a:pPr>
            <a:endParaRPr lang="en-US" sz="2000" dirty="0"/>
          </a:p>
          <a:p>
            <a:pPr lvl="1"/>
            <a:r>
              <a:rPr lang="en-US" sz="2000" dirty="0"/>
              <a:t>a.	Chi-square goodness of fit </a:t>
            </a:r>
            <a:r>
              <a:rPr lang="en-US" sz="2000" dirty="0" smtClean="0"/>
              <a:t>test</a:t>
            </a:r>
            <a:br>
              <a:rPr lang="en-US" sz="2000" dirty="0" smtClean="0"/>
            </a:br>
            <a:endParaRPr lang="en-US" sz="2000" dirty="0"/>
          </a:p>
          <a:p>
            <a:pPr lvl="1"/>
            <a:r>
              <a:rPr lang="en-US" sz="2000" dirty="0"/>
              <a:t>b.	Contingency table analysis (chi-square test of independence</a:t>
            </a:r>
            <a:r>
              <a:rPr lang="en-US" sz="2000" dirty="0" smtClean="0"/>
              <a:t>)</a:t>
            </a:r>
            <a:br>
              <a:rPr lang="en-US" sz="2000" dirty="0" smtClean="0"/>
            </a:br>
            <a:endParaRPr lang="en-US" sz="2000" dirty="0"/>
          </a:p>
          <a:p>
            <a:pPr lvl="1"/>
            <a:r>
              <a:rPr lang="en-US" sz="2000" dirty="0"/>
              <a:t>c.	This can’t be analyzed using a chi-square!</a:t>
            </a:r>
            <a:r>
              <a:rPr lang="en-US" sz="2000" dirty="0" smtClean="0"/>
              <a:t>!</a:t>
            </a:r>
            <a:br>
              <a:rPr lang="en-US" sz="2000" dirty="0" smtClean="0"/>
            </a:br>
            <a:endParaRPr lang="en-US" sz="2000" dirty="0"/>
          </a:p>
        </p:txBody>
      </p:sp>
      <p:sp>
        <p:nvSpPr>
          <p:cNvPr id="3" name="TextBox 2"/>
          <p:cNvSpPr txBox="1"/>
          <p:nvPr/>
        </p:nvSpPr>
        <p:spPr>
          <a:xfrm>
            <a:off x="6683375" y="6318250"/>
            <a:ext cx="2289772" cy="369332"/>
          </a:xfrm>
          <a:prstGeom prst="rect">
            <a:avLst/>
          </a:prstGeom>
          <a:noFill/>
        </p:spPr>
        <p:txBody>
          <a:bodyPr wrap="none" rtlCol="0">
            <a:spAutoFit/>
          </a:bodyPr>
          <a:lstStyle/>
          <a:p>
            <a:r>
              <a:rPr lang="en-US" dirty="0" smtClean="0">
                <a:solidFill>
                  <a:schemeClr val="bg1">
                    <a:lumMod val="65000"/>
                  </a:schemeClr>
                </a:solidFill>
              </a:rPr>
              <a:t>Source: Marie Thomas</a:t>
            </a:r>
            <a:endParaRPr lang="en-US" dirty="0">
              <a:solidFill>
                <a:schemeClr val="bg1">
                  <a:lumMod val="65000"/>
                </a:schemeClr>
              </a:solidFill>
            </a:endParaRPr>
          </a:p>
        </p:txBody>
      </p:sp>
    </p:spTree>
    <p:extLst>
      <p:ext uri="{BB962C8B-B14F-4D97-AF65-F5344CB8AC3E}">
        <p14:creationId xmlns:p14="http://schemas.microsoft.com/office/powerpoint/2010/main" val="210405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29" y="355844"/>
            <a:ext cx="8031926" cy="5909311"/>
          </a:xfrm>
          <a:prstGeom prst="rect">
            <a:avLst/>
          </a:prstGeom>
        </p:spPr>
        <p:txBody>
          <a:bodyPr wrap="square">
            <a:spAutoFit/>
          </a:bodyPr>
          <a:lstStyle/>
          <a:p>
            <a:r>
              <a:rPr lang="en-US" dirty="0"/>
              <a:t>A patient with a Brain Stem Stroke has collapsed a lung from intractable hiccups and feed-tube aspirates. He was admitted to intensive care to deal with the subsequent pneumonia. A few weeks later he is moved to a regular ward and the PRN order for Baclofen has expired (Baclofen, Gabapentin family of drugs - off label use to control intractable hiccups). The patient has begun to hiccup again and is growing increasingly distressed that nothing is being done. The patient’s wife has repeatedly come to the nurse’s station demanding action. It is Friday night of a long weekend and the doctor on call is not returning the page. The Doctor had made is very clear to the nurses, that he is not to be called. It appears to be a doctor oversight that it was not renewed. The wife persistently demands action and the nurse begins to cry. The head nurse intervenes. </a:t>
            </a:r>
          </a:p>
          <a:p>
            <a:r>
              <a:rPr lang="en-US" dirty="0"/>
              <a:t> </a:t>
            </a:r>
          </a:p>
          <a:p>
            <a:r>
              <a:rPr lang="en-US" dirty="0"/>
              <a:t>The head nurse should:  </a:t>
            </a:r>
          </a:p>
          <a:p>
            <a:r>
              <a:rPr lang="en-US" dirty="0"/>
              <a:t> </a:t>
            </a:r>
          </a:p>
          <a:p>
            <a:pPr marL="800100" lvl="1" indent="-342900">
              <a:buFont typeface="+mj-lt"/>
              <a:buAutoNum type="alphaUcPeriod"/>
            </a:pPr>
            <a:r>
              <a:rPr lang="en-US" dirty="0"/>
              <a:t>Do nothing, but continue to attempt to contact the doctor  </a:t>
            </a:r>
          </a:p>
          <a:p>
            <a:pPr lvl="1"/>
            <a:endParaRPr lang="en-US" dirty="0"/>
          </a:p>
          <a:p>
            <a:pPr marL="800100" lvl="1" indent="-342900">
              <a:buFont typeface="+mj-lt"/>
              <a:buAutoNum type="alphaUcPeriod"/>
            </a:pPr>
            <a:r>
              <a:rPr lang="en-US" dirty="0"/>
              <a:t>Give the patient the pill and note it in the </a:t>
            </a:r>
            <a:r>
              <a:rPr lang="en-US" dirty="0" smtClean="0"/>
              <a:t>chart</a:t>
            </a:r>
            <a:br>
              <a:rPr lang="en-US" dirty="0" smtClean="0"/>
            </a:br>
            <a:endParaRPr lang="en-US" dirty="0"/>
          </a:p>
          <a:p>
            <a:pPr marL="800100" lvl="1" indent="-342900">
              <a:buFont typeface="+mj-lt"/>
              <a:buAutoNum type="alphaUcPeriod"/>
            </a:pPr>
            <a:r>
              <a:rPr lang="en-US" dirty="0"/>
              <a:t>Give the pill, chart it, and continue calling the doctor </a:t>
            </a:r>
            <a:r>
              <a:rPr lang="en-US" dirty="0" smtClean="0"/>
              <a:t/>
            </a:r>
            <a:br>
              <a:rPr lang="en-US" dirty="0" smtClean="0"/>
            </a:br>
            <a:r>
              <a:rPr lang="en-US" dirty="0"/>
              <a:t> </a:t>
            </a:r>
          </a:p>
          <a:p>
            <a:pPr marL="800100" lvl="1" indent="-342900">
              <a:buFont typeface="+mj-lt"/>
              <a:buAutoNum type="alphaUcPeriod"/>
            </a:pPr>
            <a:r>
              <a:rPr lang="en-US" dirty="0"/>
              <a:t>Mark a pill as spoiled and leave it with the patient</a:t>
            </a:r>
          </a:p>
        </p:txBody>
      </p:sp>
    </p:spTree>
    <p:extLst>
      <p:ext uri="{BB962C8B-B14F-4D97-AF65-F5344CB8AC3E}">
        <p14:creationId xmlns:p14="http://schemas.microsoft.com/office/powerpoint/2010/main" val="158831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456" y="773740"/>
            <a:ext cx="8207562" cy="4579100"/>
          </a:xfrm>
          <a:prstGeom prst="rect">
            <a:avLst/>
          </a:prstGeom>
        </p:spPr>
        <p:txBody>
          <a:bodyPr wrap="square">
            <a:spAutoFit/>
          </a:bodyPr>
          <a:lstStyle/>
          <a:p>
            <a:pPr>
              <a:lnSpc>
                <a:spcPct val="93000"/>
              </a:lnSpc>
              <a:spcBef>
                <a:spcPts val="600"/>
              </a:spcBef>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Calibri" charset="0"/>
                <a:ea typeface="ＭＳ Ｐゴシック" charset="0"/>
                <a:cs typeface="ＭＳ Ｐゴシック" charset="0"/>
              </a:rPr>
              <a:t>The </a:t>
            </a:r>
            <a:r>
              <a:rPr lang="en-GB" sz="2400" dirty="0">
                <a:latin typeface="Calibri" charset="0"/>
                <a:ea typeface="ＭＳ Ｐゴシック" charset="0"/>
                <a:cs typeface="ＭＳ Ｐゴシック" charset="0"/>
              </a:rPr>
              <a:t>blood was drawn from the men in the fed state. Which one of the statements below provides the best support for their being in the fed state?</a:t>
            </a:r>
          </a:p>
          <a:p>
            <a:pPr marL="530225" indent="-530225">
              <a:lnSpc>
                <a:spcPct val="90000"/>
              </a:lnSpc>
              <a:spcBef>
                <a:spcPts val="600"/>
              </a:spcBef>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a:latin typeface="Calibri" charset="0"/>
                <a:ea typeface="ＭＳ Ｐゴシック" charset="0"/>
                <a:cs typeface="ＭＳ Ｐゴシック" charset="0"/>
              </a:rPr>
              <a:t>	</a:t>
            </a: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A. Glucagon levels in the men are too high to indicate the fasted state. </a:t>
            </a:r>
            <a:r>
              <a:rPr lang="en-GB" dirty="0" smtClean="0">
                <a:latin typeface="Calibri" charset="0"/>
                <a:ea typeface="ＭＳ Ｐゴシック" charset="0"/>
              </a:rPr>
              <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B. Glucose levels in the men are the strongest indicators of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C. The observed levels of liver synthesized plasma proteins albumin and transferrin are diagnostic for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US"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D. Low levels of free fatty acids and ketone bodies (acetoacetate and </a:t>
            </a:r>
            <a:r>
              <a:rPr lang="en-GB" dirty="0">
                <a:latin typeface="Symbol" charset="0"/>
                <a:ea typeface="ＭＳ Ｐゴシック" charset="0"/>
              </a:rPr>
              <a:t></a:t>
            </a:r>
            <a:r>
              <a:rPr lang="en-GB" dirty="0">
                <a:latin typeface="Calibri" charset="0"/>
                <a:ea typeface="ＭＳ Ｐゴシック" charset="0"/>
              </a:rPr>
              <a:t>-OH butyrate) coupled with relatively high levels of insulin suggest the fed state</a:t>
            </a:r>
            <a:r>
              <a:rPr lang="en-GB" dirty="0" smtClean="0">
                <a:latin typeface="Calibri" charset="0"/>
                <a:ea typeface="ＭＳ Ｐゴシック" charset="0"/>
              </a:rPr>
              <a:t>.</a:t>
            </a:r>
            <a:br>
              <a:rPr lang="en-GB" dirty="0" smtClean="0">
                <a:latin typeface="Calibri" charset="0"/>
                <a:ea typeface="ＭＳ Ｐゴシック" charset="0"/>
              </a:rPr>
            </a:br>
            <a:endParaRPr lang="en-GB" dirty="0">
              <a:latin typeface="Calibri" charset="0"/>
              <a:ea typeface="ＭＳ Ｐゴシック" charset="0"/>
            </a:endParaRPr>
          </a:p>
          <a:p>
            <a:pPr lvl="1">
              <a:buClr>
                <a:srgbClr val="000000"/>
              </a:buCl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a:latin typeface="Calibri" charset="0"/>
                <a:ea typeface="ＭＳ Ｐゴシック" charset="0"/>
              </a:rPr>
              <a:t>E. The RQ near 1 rules out vigorous exercise and must be related to the fed state.</a:t>
            </a:r>
          </a:p>
        </p:txBody>
      </p:sp>
    </p:spTree>
    <p:extLst>
      <p:ext uri="{BB962C8B-B14F-4D97-AF65-F5344CB8AC3E}">
        <p14:creationId xmlns:p14="http://schemas.microsoft.com/office/powerpoint/2010/main" val="232337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281" y="870074"/>
            <a:ext cx="5227621" cy="4049566"/>
          </a:xfrm>
          <a:prstGeom prst="rect">
            <a:avLst/>
          </a:prstGeom>
        </p:spPr>
      </p:pic>
      <p:sp>
        <p:nvSpPr>
          <p:cNvPr id="3" name="TextBox 2"/>
          <p:cNvSpPr txBox="1"/>
          <p:nvPr/>
        </p:nvSpPr>
        <p:spPr>
          <a:xfrm>
            <a:off x="2411438" y="5359407"/>
            <a:ext cx="4391993" cy="461665"/>
          </a:xfrm>
          <a:prstGeom prst="rect">
            <a:avLst/>
          </a:prstGeom>
          <a:noFill/>
        </p:spPr>
        <p:txBody>
          <a:bodyPr wrap="square" rtlCol="0">
            <a:spAutoFit/>
          </a:bodyPr>
          <a:lstStyle/>
          <a:p>
            <a:pPr algn="ctr"/>
            <a:r>
              <a:rPr lang="en-US" sz="2400" b="1" dirty="0" smtClean="0"/>
              <a:t>Small Whiteboards</a:t>
            </a:r>
            <a:endParaRPr lang="en-US" sz="2400" b="1" dirty="0"/>
          </a:p>
        </p:txBody>
      </p:sp>
    </p:spTree>
    <p:extLst>
      <p:ext uri="{BB962C8B-B14F-4D97-AF65-F5344CB8AC3E}">
        <p14:creationId xmlns:p14="http://schemas.microsoft.com/office/powerpoint/2010/main" val="2676362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2677656"/>
          </a:xfrm>
          <a:prstGeom prst="rect">
            <a:avLst/>
          </a:prstGeom>
        </p:spPr>
        <p:txBody>
          <a:bodyPr wrap="square">
            <a:spAutoFit/>
          </a:bodyPr>
          <a:lstStyle/>
          <a:p>
            <a:r>
              <a:rPr lang="en-US" sz="2400" dirty="0" smtClean="0"/>
              <a:t>A patient come into emergency with the following symptoms... </a:t>
            </a:r>
            <a:endParaRPr lang="en-US" sz="2400" dirty="0"/>
          </a:p>
          <a:p>
            <a:r>
              <a:rPr lang="en-US" sz="2400" dirty="0"/>
              <a:t> </a:t>
            </a:r>
            <a:r>
              <a:rPr lang="en-US" sz="2400" b="1" dirty="0"/>
              <a:t> </a:t>
            </a:r>
            <a:endParaRPr lang="en-US" sz="2400" dirty="0"/>
          </a:p>
          <a:p>
            <a:pPr marL="800100" lvl="1" indent="-342900">
              <a:buAutoNum type="alphaUcPeriod"/>
            </a:pPr>
            <a:r>
              <a:rPr lang="en-US" sz="2400" dirty="0" smtClean="0"/>
              <a:t>What is the first thing you would do? And why?</a:t>
            </a:r>
          </a:p>
          <a:p>
            <a:pPr lvl="1"/>
            <a:endParaRPr lang="en-US" sz="2400" dirty="0"/>
          </a:p>
          <a:p>
            <a:pPr lvl="1"/>
            <a:r>
              <a:rPr lang="en-US" sz="2400" dirty="0"/>
              <a:t>B. </a:t>
            </a:r>
            <a:r>
              <a:rPr lang="en-US" sz="2400" dirty="0" smtClean="0"/>
              <a:t>What is the first test you would order? And why?</a:t>
            </a:r>
            <a:endParaRPr lang="en-US" sz="2400" dirty="0"/>
          </a:p>
          <a:p>
            <a:pPr lvl="1"/>
            <a:r>
              <a:rPr lang="en-US" sz="2400" dirty="0"/>
              <a:t> </a:t>
            </a:r>
          </a:p>
          <a:p>
            <a:pPr lvl="1"/>
            <a:r>
              <a:rPr lang="en-US" sz="2400" dirty="0"/>
              <a:t>C. </a:t>
            </a:r>
            <a:r>
              <a:rPr lang="en-US" sz="2400" dirty="0" smtClean="0"/>
              <a:t>What would be the worst thing to do? And why?</a:t>
            </a:r>
            <a:endParaRPr lang="en-US" sz="2400" dirty="0"/>
          </a:p>
        </p:txBody>
      </p:sp>
    </p:spTree>
    <p:extLst>
      <p:ext uri="{BB962C8B-B14F-4D97-AF65-F5344CB8AC3E}">
        <p14:creationId xmlns:p14="http://schemas.microsoft.com/office/powerpoint/2010/main" val="223607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25" y="1283448"/>
            <a:ext cx="7038912" cy="2554545"/>
          </a:xfrm>
          <a:prstGeom prst="rect">
            <a:avLst/>
          </a:prstGeom>
        </p:spPr>
        <p:txBody>
          <a:bodyPr wrap="square">
            <a:spAutoFit/>
          </a:bodyPr>
          <a:lstStyle/>
          <a:p>
            <a:pPr algn="ctr"/>
            <a:r>
              <a:rPr lang="en-CA" sz="3200" i="1" dirty="0"/>
              <a:t>You are consulting for a new business owner who wants to open a dry-cleaning store in Norman, Oklahoma. Where would you recommend locating a new dry-cleaning business (and why)? </a:t>
            </a:r>
            <a:endParaRPr lang="en-US" sz="3200" dirty="0"/>
          </a:p>
        </p:txBody>
      </p:sp>
    </p:spTree>
    <p:extLst>
      <p:ext uri="{BB962C8B-B14F-4D97-AF65-F5344CB8AC3E}">
        <p14:creationId xmlns:p14="http://schemas.microsoft.com/office/powerpoint/2010/main" val="2472048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TotalTime>
  <Words>564</Words>
  <Application>Microsoft Macintosh PowerPoint</Application>
  <PresentationFormat>On-screen Show (4:3)</PresentationFormat>
  <Paragraphs>57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Chart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Sibley</dc:creator>
  <cp:lastModifiedBy>Jim Sibley</cp:lastModifiedBy>
  <cp:revision>16</cp:revision>
  <dcterms:created xsi:type="dcterms:W3CDTF">2013-12-22T13:27:54Z</dcterms:created>
  <dcterms:modified xsi:type="dcterms:W3CDTF">2015-11-08T18:12:20Z</dcterms:modified>
</cp:coreProperties>
</file>