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1" r:id="rId1"/>
  </p:sldMasterIdLst>
  <p:notesMasterIdLst>
    <p:notesMasterId r:id="rId25"/>
  </p:notesMasterIdLst>
  <p:handoutMasterIdLst>
    <p:handoutMasterId r:id="rId26"/>
  </p:handoutMasterIdLst>
  <p:sldIdLst>
    <p:sldId id="1532" r:id="rId2"/>
    <p:sldId id="1534" r:id="rId3"/>
    <p:sldId id="1538" r:id="rId4"/>
    <p:sldId id="1550" r:id="rId5"/>
    <p:sldId id="1541" r:id="rId6"/>
    <p:sldId id="1540" r:id="rId7"/>
    <p:sldId id="1542" r:id="rId8"/>
    <p:sldId id="1549" r:id="rId9"/>
    <p:sldId id="1547" r:id="rId10"/>
    <p:sldId id="1539" r:id="rId11"/>
    <p:sldId id="1536" r:id="rId12"/>
    <p:sldId id="1555" r:id="rId13"/>
    <p:sldId id="1551" r:id="rId14"/>
    <p:sldId id="1548" r:id="rId15"/>
    <p:sldId id="1537" r:id="rId16"/>
    <p:sldId id="1543" r:id="rId17"/>
    <p:sldId id="1553" r:id="rId18"/>
    <p:sldId id="1545" r:id="rId19"/>
    <p:sldId id="1544" r:id="rId20"/>
    <p:sldId id="1546" r:id="rId21"/>
    <p:sldId id="1552" r:id="rId22"/>
    <p:sldId id="1535" r:id="rId23"/>
    <p:sldId id="1554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18" autoAdjust="0"/>
    <p:restoredTop sz="84821" autoAdjust="0"/>
  </p:normalViewPr>
  <p:slideViewPr>
    <p:cSldViewPr>
      <p:cViewPr varScale="1">
        <p:scale>
          <a:sx n="172" d="100"/>
          <a:sy n="172" d="100"/>
        </p:scale>
        <p:origin x="30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44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1" d="100"/>
        <a:sy n="14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48A410A-DCBC-4654-BC80-D2689C9AC015}" type="datetimeFigureOut">
              <a:rPr lang="en-US" smtClean="0"/>
              <a:pPr/>
              <a:t>2/14/19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001CBB2-CDE0-46C3-BCB4-C9D31B4745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62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A256ADA-032C-4973-ADEC-8DC2A318DC84}" type="datetimeFigureOut">
              <a:rPr lang="en-US" smtClean="0"/>
              <a:pPr/>
              <a:t>2/14/19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AD9E1BD-2904-4E2F-B21E-6C2021C8EB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18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D9E1BD-2904-4E2F-B21E-6C2021C8EB7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12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D9E1BD-2904-4E2F-B21E-6C2021C8EB7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73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ideas are low hanging fruit for improving lectures</a:t>
            </a:r>
          </a:p>
          <a:p>
            <a:endParaRPr lang="en-US" dirty="0"/>
          </a:p>
          <a:p>
            <a:r>
              <a:rPr lang="en-US" dirty="0"/>
              <a:t>First, is more thought planning them – sequencing, repetition, reinforcement, reflection moments – which will lead us to talk about lesson planning is a moment</a:t>
            </a:r>
          </a:p>
          <a:p>
            <a:endParaRPr lang="en-US" dirty="0"/>
          </a:p>
          <a:p>
            <a:r>
              <a:rPr lang="en-US" dirty="0"/>
              <a:t>Second. Is incorporate thoughtful activities to get students actively working with the course content – not just sitting there trying to ABSORB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D9E1BD-2904-4E2F-B21E-6C2021C8EB7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94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D9E1BD-2904-4E2F-B21E-6C2021C8EB7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78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D9E1BD-2904-4E2F-B21E-6C2021C8EB7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5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D9E1BD-2904-4E2F-B21E-6C2021C8EB7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76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ideas are low hanging fruit for improving lectures</a:t>
            </a:r>
          </a:p>
          <a:p>
            <a:endParaRPr lang="en-US" dirty="0"/>
          </a:p>
          <a:p>
            <a:r>
              <a:rPr lang="en-US" dirty="0"/>
              <a:t>First, is more thought planning them – sequencing, repetition, reinforcement, reflection moments – which will lead us to talk about lesson planning is a moment</a:t>
            </a:r>
          </a:p>
          <a:p>
            <a:endParaRPr lang="en-US" dirty="0"/>
          </a:p>
          <a:p>
            <a:r>
              <a:rPr lang="en-US" dirty="0"/>
              <a:t>Second. Is incorporate thoughtful activities to get students actively working with the course content – not just sitting there trying to ABSORB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D9E1BD-2904-4E2F-B21E-6C2021C8EB7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97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Uncover content rather then cover content – I love the Wiggins and </a:t>
            </a:r>
            <a:r>
              <a:rPr lang="en-US" dirty="0" err="1"/>
              <a:t>McThige</a:t>
            </a:r>
            <a:r>
              <a:rPr lang="en-US" dirty="0"/>
              <a:t> idea from their book Understanding by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D9E1BD-2904-4E2F-B21E-6C2021C8EB7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542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Uncover content rather then cover content – I love the Wiggins and </a:t>
            </a:r>
            <a:r>
              <a:rPr lang="en-US" dirty="0" err="1"/>
              <a:t>McThige</a:t>
            </a:r>
            <a:r>
              <a:rPr lang="en-US" dirty="0"/>
              <a:t> idea from their book Understanding by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D9E1BD-2904-4E2F-B21E-6C2021C8EB7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08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DF0D-C69C-4FF6-9D52-D4402116F166}" type="datetimeFigureOut">
              <a:rPr lang="en-US" smtClean="0"/>
              <a:pPr/>
              <a:t>2/14/19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3BB-757F-4F8B-9C37-2B747687C9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43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DF0D-C69C-4FF6-9D52-D4402116F166}" type="datetimeFigureOut">
              <a:rPr lang="en-US" smtClean="0"/>
              <a:pPr/>
              <a:t>2/14/19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3BB-757F-4F8B-9C37-2B747687C9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946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DF0D-C69C-4FF6-9D52-D4402116F166}" type="datetimeFigureOut">
              <a:rPr lang="en-US" smtClean="0"/>
              <a:pPr/>
              <a:t>2/14/19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3BB-757F-4F8B-9C37-2B747687C9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87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DF0D-C69C-4FF6-9D52-D4402116F166}" type="datetimeFigureOut">
              <a:rPr lang="en-US" smtClean="0"/>
              <a:pPr/>
              <a:t>2/14/19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3BB-757F-4F8B-9C37-2B747687C9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90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DF0D-C69C-4FF6-9D52-D4402116F166}" type="datetimeFigureOut">
              <a:rPr lang="en-US" smtClean="0"/>
              <a:pPr/>
              <a:t>2/14/19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3BB-757F-4F8B-9C37-2B747687C9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77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DF0D-C69C-4FF6-9D52-D4402116F166}" type="datetimeFigureOut">
              <a:rPr lang="en-US" smtClean="0"/>
              <a:pPr/>
              <a:t>2/14/19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3BB-757F-4F8B-9C37-2B747687C9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07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DF0D-C69C-4FF6-9D52-D4402116F166}" type="datetimeFigureOut">
              <a:rPr lang="en-US" smtClean="0"/>
              <a:pPr/>
              <a:t>2/14/19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3BB-757F-4F8B-9C37-2B747687C9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32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DF0D-C69C-4FF6-9D52-D4402116F166}" type="datetimeFigureOut">
              <a:rPr lang="en-US" smtClean="0"/>
              <a:pPr/>
              <a:t>2/14/19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3BB-757F-4F8B-9C37-2B747687C9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2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DF0D-C69C-4FF6-9D52-D4402116F166}" type="datetimeFigureOut">
              <a:rPr lang="en-US" smtClean="0"/>
              <a:pPr/>
              <a:t>2/14/19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3BB-757F-4F8B-9C37-2B747687C9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55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DF0D-C69C-4FF6-9D52-D4402116F166}" type="datetimeFigureOut">
              <a:rPr lang="en-US" smtClean="0"/>
              <a:pPr/>
              <a:t>2/14/19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3BB-757F-4F8B-9C37-2B747687C9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60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DF0D-C69C-4FF6-9D52-D4402116F166}" type="datetimeFigureOut">
              <a:rPr lang="en-US" smtClean="0"/>
              <a:pPr/>
              <a:t>2/14/19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3BB-757F-4F8B-9C37-2B747687C9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30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1DF0D-C69C-4FF6-9D52-D4402116F166}" type="datetimeFigureOut">
              <a:rPr lang="en-US" smtClean="0"/>
              <a:pPr/>
              <a:t>2/14/19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3C3BB-757F-4F8B-9C37-2B747687C9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7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B2C2B2C-EE9E-4945-BE8B-BE951C391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7600" y="833400"/>
            <a:ext cx="7353300" cy="360362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Building Better Classes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F99848-9A64-864F-87FA-AD9B1A0874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0"/>
            <a:ext cx="9144000" cy="26257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33C645-4FC8-2D49-AB00-3FDEA6B318E0}"/>
              </a:ext>
            </a:extLst>
          </p:cNvPr>
          <p:cNvSpPr txBox="1"/>
          <p:nvPr/>
        </p:nvSpPr>
        <p:spPr>
          <a:xfrm>
            <a:off x="1489575" y="5029200"/>
            <a:ext cx="62293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Jim Sibley</a:t>
            </a:r>
          </a:p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Director – Centre for Instructional Support</a:t>
            </a:r>
          </a:p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University of British Columbia</a:t>
            </a:r>
          </a:p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February 19, 2019</a:t>
            </a:r>
          </a:p>
        </p:txBody>
      </p:sp>
    </p:spTree>
    <p:extLst>
      <p:ext uri="{BB962C8B-B14F-4D97-AF65-F5344CB8AC3E}">
        <p14:creationId xmlns:p14="http://schemas.microsoft.com/office/powerpoint/2010/main" val="4055702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C69A4A-84E1-8048-BFC9-F41810F8F4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" t="3579" r="3903" b="4566"/>
          <a:stretch/>
        </p:blipFill>
        <p:spPr>
          <a:xfrm>
            <a:off x="1676400" y="228600"/>
            <a:ext cx="5867400" cy="636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504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1FCA4D-F967-8044-81AE-058D9A1C3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2326857" cy="42659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D8DB3B-6DAE-6F40-9AEC-848D6148834B}"/>
              </a:ext>
            </a:extLst>
          </p:cNvPr>
          <p:cNvSpPr txBox="1"/>
          <p:nvPr/>
        </p:nvSpPr>
        <p:spPr>
          <a:xfrm>
            <a:off x="3123165" y="1676400"/>
            <a:ext cx="42682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/>
              <a:t>Set the stage: establish the tone, convey why the topic is important, and outline the objectives.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76637F-655E-894A-8074-B756401D237F}"/>
              </a:ext>
            </a:extLst>
          </p:cNvPr>
          <p:cNvSpPr txBox="1"/>
          <p:nvPr/>
        </p:nvSpPr>
        <p:spPr>
          <a:xfrm>
            <a:off x="3123166" y="4343400"/>
            <a:ext cx="40396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/>
              <a:t>Summary, relation to the Set, and emphasizing what has been accomplished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2ACAA7-E67E-344D-95A8-682F8D878572}"/>
              </a:ext>
            </a:extLst>
          </p:cNvPr>
          <p:cNvSpPr txBox="1"/>
          <p:nvPr/>
        </p:nvSpPr>
        <p:spPr>
          <a:xfrm>
            <a:off x="3123166" y="2936654"/>
            <a:ext cx="4268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Main instruction – focus on a few topics - activities, discussions, videos, lectures – change stimuli periodically</a:t>
            </a:r>
          </a:p>
        </p:txBody>
      </p:sp>
    </p:spTree>
    <p:extLst>
      <p:ext uri="{BB962C8B-B14F-4D97-AF65-F5344CB8AC3E}">
        <p14:creationId xmlns:p14="http://schemas.microsoft.com/office/powerpoint/2010/main" val="1591062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FFD7DC-E891-5742-BCA7-AE0A7406709A}"/>
              </a:ext>
            </a:extLst>
          </p:cNvPr>
          <p:cNvSpPr txBox="1"/>
          <p:nvPr/>
        </p:nvSpPr>
        <p:spPr>
          <a:xfrm>
            <a:off x="762000" y="1066800"/>
            <a:ext cx="7543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Build your First Lesson Plan</a:t>
            </a:r>
          </a:p>
          <a:p>
            <a:endParaRPr lang="en-US" sz="3200" dirty="0"/>
          </a:p>
          <a:p>
            <a:r>
              <a:rPr lang="en-US" sz="3200" dirty="0"/>
              <a:t>Think of a class you just gave or are about to give, then</a:t>
            </a:r>
            <a:r>
              <a:rPr lang="en-CA" sz="3200" dirty="0"/>
              <a:t> fill out the body section of handout with topics from class</a:t>
            </a:r>
          </a:p>
          <a:p>
            <a:endParaRPr lang="en-CA" sz="3200" dirty="0"/>
          </a:p>
          <a:p>
            <a:r>
              <a:rPr lang="en-CA" sz="3200" dirty="0"/>
              <a:t>Your Task is to think about the </a:t>
            </a:r>
            <a:r>
              <a:rPr lang="en-CA" sz="3200" b="1" dirty="0"/>
              <a:t>SET</a:t>
            </a:r>
            <a:r>
              <a:rPr lang="en-CA" sz="3200" dirty="0"/>
              <a:t> and </a:t>
            </a:r>
            <a:r>
              <a:rPr lang="en-CA" sz="3200" b="1" dirty="0"/>
              <a:t>CLOSE</a:t>
            </a:r>
            <a:r>
              <a:rPr lang="en-CA" sz="3200" dirty="0"/>
              <a:t> phase to bookend your content/body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45940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153097-D321-6540-9AF4-CECDA26CBD27}"/>
              </a:ext>
            </a:extLst>
          </p:cNvPr>
          <p:cNvSpPr txBox="1"/>
          <p:nvPr/>
        </p:nvSpPr>
        <p:spPr>
          <a:xfrm>
            <a:off x="266700" y="275022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Lesson Planning – things to include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C7CEA9-3967-F944-9CDB-48C2EBF8CA43}"/>
              </a:ext>
            </a:extLst>
          </p:cNvPr>
          <p:cNvSpPr txBox="1"/>
          <p:nvPr/>
        </p:nvSpPr>
        <p:spPr>
          <a:xfrm>
            <a:off x="571500" y="1219200"/>
            <a:ext cx="8305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Set – start </a:t>
            </a:r>
            <a:r>
              <a:rPr lang="en-US" sz="2400" b="1" dirty="0"/>
              <a:t>instruction well – set tone, motivate, and establish clear goals</a:t>
            </a:r>
            <a:br>
              <a:rPr lang="en-US" sz="2800" b="1" dirty="0"/>
            </a:br>
            <a:endParaRPr lang="en-US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Body – </a:t>
            </a:r>
            <a:r>
              <a:rPr lang="en-US" sz="2400" b="1" dirty="0"/>
              <a:t>organize instruction for maximum effect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Use short lecture segments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Pauses for students to note-take/think/reflect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Ask students to make predictions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Repeat and Interleave the content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Have students retrieve what they know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Have students practice explaining – think out loud </a:t>
            </a:r>
            <a:br>
              <a:rPr lang="en-US" sz="2000" dirty="0"/>
            </a:br>
            <a:r>
              <a:rPr lang="en-US" sz="2000" dirty="0"/>
              <a:t>problem-solving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Have students practice using course content (TBL)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Help students make important connections</a:t>
            </a:r>
            <a:br>
              <a:rPr lang="en-US" sz="2000" dirty="0"/>
            </a:b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Close - </a:t>
            </a:r>
            <a:r>
              <a:rPr lang="en-US" sz="2400" b="1" dirty="0"/>
              <a:t>with an integrating summary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768A53-31EC-9144-8489-1819D6BAA6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276600"/>
            <a:ext cx="1752600" cy="265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618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D79D7-C53E-A84B-BD0B-00B6318A3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590800"/>
            <a:ext cx="6096000" cy="1325563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atin typeface="+mn-lt"/>
              </a:rPr>
              <a:t>Adding Activities to your classes – first small steps</a:t>
            </a:r>
          </a:p>
        </p:txBody>
      </p:sp>
    </p:spTree>
    <p:extLst>
      <p:ext uri="{BB962C8B-B14F-4D97-AF65-F5344CB8AC3E}">
        <p14:creationId xmlns:p14="http://schemas.microsoft.com/office/powerpoint/2010/main" val="423524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ADE50C9-9111-0048-BC17-D7192B57A9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17800"/>
            <a:ext cx="3422650" cy="44619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0082A5-EB80-034C-A2AA-E0CFDA36D7C7}"/>
              </a:ext>
            </a:extLst>
          </p:cNvPr>
          <p:cNvSpPr txBox="1"/>
          <p:nvPr/>
        </p:nvSpPr>
        <p:spPr>
          <a:xfrm>
            <a:off x="4648200" y="1640634"/>
            <a:ext cx="3505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Classroom Assessment Techniques</a:t>
            </a:r>
            <a:r>
              <a:rPr lang="en-CA" dirty="0"/>
              <a:t> (CATs) are generally simple, non-graded, anonymous, in-</a:t>
            </a:r>
            <a:r>
              <a:rPr lang="en-CA" b="1" dirty="0"/>
              <a:t>class </a:t>
            </a:r>
            <a:r>
              <a:rPr lang="en-CA" dirty="0"/>
              <a:t>activities designed to give you and your students useful feedback on the teaching-learning process as it is happening. </a:t>
            </a:r>
          </a:p>
          <a:p>
            <a:endParaRPr lang="en-CA" dirty="0"/>
          </a:p>
          <a:p>
            <a:r>
              <a:rPr lang="en-US" dirty="0"/>
              <a:t>Easy recipes to bring active learning to your classroom easily.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743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6D912B-26D7-BA4D-9EF7-8D8A4A78FB9C}"/>
              </a:ext>
            </a:extLst>
          </p:cNvPr>
          <p:cNvSpPr/>
          <p:nvPr/>
        </p:nvSpPr>
        <p:spPr>
          <a:xfrm>
            <a:off x="304800" y="381000"/>
            <a:ext cx="8458200" cy="5841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srgbClr val="000000"/>
                </a:solidFill>
                <a:latin typeface="Source Sans Pro"/>
              </a:rPr>
              <a:t>One Minute Paper - Example CAT</a:t>
            </a:r>
            <a:br>
              <a:rPr lang="en-CA" sz="1200" b="1" dirty="0">
                <a:solidFill>
                  <a:srgbClr val="000000"/>
                </a:solidFill>
                <a:latin typeface="Source Sans Pro"/>
              </a:rPr>
            </a:br>
            <a:endParaRPr lang="en-CA" sz="1200" b="1" dirty="0">
              <a:solidFill>
                <a:srgbClr val="000000"/>
              </a:solidFill>
              <a:latin typeface="Source Sans Pro"/>
            </a:endParaRPr>
          </a:p>
          <a:p>
            <a:pPr>
              <a:lnSpc>
                <a:spcPts val="1640"/>
              </a:lnSpc>
            </a:pPr>
            <a:r>
              <a:rPr lang="en-CA" sz="1200" b="1" dirty="0">
                <a:solidFill>
                  <a:srgbClr val="000000"/>
                </a:solidFill>
                <a:latin typeface="Source Sans Pro"/>
              </a:rPr>
              <a:t>Basic Strategy</a:t>
            </a:r>
          </a:p>
          <a:p>
            <a:pPr marL="184150" lvl="1">
              <a:lnSpc>
                <a:spcPts val="1640"/>
              </a:lnSpc>
            </a:pPr>
            <a:r>
              <a:rPr lang="en-CA" sz="1200" dirty="0">
                <a:solidFill>
                  <a:srgbClr val="333330"/>
                </a:solidFill>
                <a:latin typeface="Source Sans Pro"/>
              </a:rPr>
              <a:t>One minute paper is a popular non-graded, end of class Classroom Assessment Technique that requires minimal preparation. During a one minute paper exercise students are given one minute to write a response to a prompt or question posed by the instructor. Minute papers are then collected for review by the instructor.</a:t>
            </a:r>
          </a:p>
          <a:p>
            <a:pPr>
              <a:lnSpc>
                <a:spcPts val="1640"/>
              </a:lnSpc>
            </a:pPr>
            <a:br>
              <a:rPr lang="en-CA" sz="1200" b="1" dirty="0">
                <a:solidFill>
                  <a:srgbClr val="000000"/>
                </a:solidFill>
                <a:latin typeface="Source Sans Pro"/>
              </a:rPr>
            </a:br>
            <a:r>
              <a:rPr lang="en-CA" sz="1200" b="1" dirty="0">
                <a:solidFill>
                  <a:srgbClr val="000000"/>
                </a:solidFill>
                <a:latin typeface="Source Sans Pro"/>
              </a:rPr>
              <a:t>Why would you use it?</a:t>
            </a:r>
          </a:p>
          <a:p>
            <a:pPr marL="412750" indent="-228600">
              <a:lnSpc>
                <a:spcPts val="1640"/>
              </a:lnSpc>
              <a:buAutoNum type="arabicPeriod"/>
            </a:pPr>
            <a:r>
              <a:rPr lang="en-CA" sz="1200" dirty="0">
                <a:solidFill>
                  <a:srgbClr val="333330"/>
                </a:solidFill>
                <a:latin typeface="Source Sans Pro"/>
              </a:rPr>
              <a:t>Can provide valuable reflection opportunity for students. </a:t>
            </a:r>
          </a:p>
          <a:p>
            <a:pPr marL="412750" indent="-228600">
              <a:lnSpc>
                <a:spcPts val="1640"/>
              </a:lnSpc>
              <a:buAutoNum type="arabicPeriod"/>
            </a:pPr>
            <a:r>
              <a:rPr lang="en-CA" sz="1200" dirty="0">
                <a:solidFill>
                  <a:srgbClr val="333330"/>
                </a:solidFill>
                <a:latin typeface="Source Sans Pro"/>
              </a:rPr>
              <a:t>Can give instructor feedback on student experience.</a:t>
            </a:r>
          </a:p>
          <a:p>
            <a:pPr marL="412750" indent="-228600">
              <a:lnSpc>
                <a:spcPts val="1640"/>
              </a:lnSpc>
              <a:buAutoNum type="arabicPeriod"/>
            </a:pPr>
            <a:r>
              <a:rPr lang="en-CA" sz="1200" dirty="0">
                <a:solidFill>
                  <a:srgbClr val="333330"/>
                </a:solidFill>
                <a:latin typeface="Source Sans Pro"/>
              </a:rPr>
              <a:t>Can be easily facilitated in any class size.</a:t>
            </a:r>
          </a:p>
          <a:p>
            <a:pPr>
              <a:lnSpc>
                <a:spcPts val="1640"/>
              </a:lnSpc>
            </a:pPr>
            <a:br>
              <a:rPr lang="en-CA" sz="1200" b="1" dirty="0">
                <a:solidFill>
                  <a:srgbClr val="000000"/>
                </a:solidFill>
                <a:latin typeface="Source Sans Pro"/>
              </a:rPr>
            </a:br>
            <a:r>
              <a:rPr lang="en-CA" sz="1200" b="1" dirty="0">
                <a:solidFill>
                  <a:srgbClr val="000000"/>
                </a:solidFill>
                <a:latin typeface="Source Sans Pro"/>
              </a:rPr>
              <a:t>How does it work?</a:t>
            </a:r>
          </a:p>
          <a:p>
            <a:pPr marL="360363" indent="-176213">
              <a:lnSpc>
                <a:spcPts val="1640"/>
              </a:lnSpc>
              <a:buFont typeface="+mj-lt"/>
              <a:buAutoNum type="arabicPeriod"/>
            </a:pPr>
            <a:r>
              <a:rPr lang="en-CA" sz="1200" dirty="0">
                <a:solidFill>
                  <a:srgbClr val="333330"/>
                </a:solidFill>
                <a:latin typeface="Source Sans Pro"/>
              </a:rPr>
              <a:t>Decide what you want to focus on, what you want students to reflect on.</a:t>
            </a:r>
          </a:p>
          <a:p>
            <a:pPr marL="360363" indent="-176213">
              <a:lnSpc>
                <a:spcPts val="1640"/>
              </a:lnSpc>
              <a:buFont typeface="+mj-lt"/>
              <a:buAutoNum type="arabicPeriod"/>
            </a:pPr>
            <a:r>
              <a:rPr lang="en-CA" sz="1200" dirty="0">
                <a:solidFill>
                  <a:srgbClr val="333330"/>
                </a:solidFill>
                <a:latin typeface="Source Sans Pro"/>
              </a:rPr>
              <a:t>Write Minute Paper prompt that meets your goal. </a:t>
            </a:r>
            <a:r>
              <a:rPr lang="en-CA" sz="1200" u="sng" dirty="0">
                <a:solidFill>
                  <a:srgbClr val="333330"/>
                </a:solidFill>
                <a:latin typeface="Source Sans Pro"/>
              </a:rPr>
              <a:t>These prompts are the heart of one minute papers</a:t>
            </a:r>
            <a:r>
              <a:rPr lang="en-CA" sz="1200" dirty="0">
                <a:solidFill>
                  <a:srgbClr val="333330"/>
                </a:solidFill>
                <a:latin typeface="Source Sans Pro"/>
              </a:rPr>
              <a:t>.</a:t>
            </a:r>
          </a:p>
          <a:p>
            <a:pPr marL="360363" indent="-176213">
              <a:lnSpc>
                <a:spcPts val="1640"/>
              </a:lnSpc>
              <a:buFont typeface="+mj-lt"/>
              <a:buAutoNum type="arabicPeriod"/>
            </a:pPr>
            <a:r>
              <a:rPr lang="en-CA" sz="1200" dirty="0">
                <a:solidFill>
                  <a:srgbClr val="333330"/>
                </a:solidFill>
                <a:latin typeface="Source Sans Pro"/>
              </a:rPr>
              <a:t>Set aside 3-5 minutes at end of class to let student write.</a:t>
            </a:r>
          </a:p>
          <a:p>
            <a:pPr marL="360363" indent="-176213">
              <a:lnSpc>
                <a:spcPts val="1640"/>
              </a:lnSpc>
              <a:buFont typeface="+mj-lt"/>
              <a:buAutoNum type="arabicPeriod"/>
            </a:pPr>
            <a:r>
              <a:rPr lang="en-CA" sz="1200" dirty="0">
                <a:solidFill>
                  <a:srgbClr val="333330"/>
                </a:solidFill>
                <a:latin typeface="Source Sans Pro"/>
              </a:rPr>
              <a:t>Let students know how much time they will have, what kinds of detail you are looking for (words, bullets, short sentences), and how you are going to use them.</a:t>
            </a:r>
          </a:p>
          <a:p>
            <a:pPr marL="360363" indent="-176213">
              <a:lnSpc>
                <a:spcPts val="1640"/>
              </a:lnSpc>
              <a:buFont typeface="+mj-lt"/>
              <a:buAutoNum type="arabicPeriod"/>
            </a:pPr>
            <a:r>
              <a:rPr lang="en-CA" sz="1200" dirty="0">
                <a:solidFill>
                  <a:srgbClr val="333330"/>
                </a:solidFill>
                <a:latin typeface="Source Sans Pro"/>
              </a:rPr>
              <a:t>Collect the Minute Papers as students leave.</a:t>
            </a:r>
          </a:p>
          <a:p>
            <a:pPr marL="360363" indent="-176213">
              <a:lnSpc>
                <a:spcPts val="1640"/>
              </a:lnSpc>
              <a:buFont typeface="+mj-lt"/>
              <a:buAutoNum type="arabicPeriod"/>
            </a:pPr>
            <a:r>
              <a:rPr lang="en-CA" sz="1200" dirty="0">
                <a:solidFill>
                  <a:srgbClr val="333330"/>
                </a:solidFill>
                <a:latin typeface="Source Sans Pro"/>
              </a:rPr>
              <a:t>Read and if you like bring some student comments back to the next class meeting.</a:t>
            </a:r>
          </a:p>
          <a:p>
            <a:pPr>
              <a:lnSpc>
                <a:spcPts val="1640"/>
              </a:lnSpc>
            </a:pPr>
            <a:br>
              <a:rPr lang="en-CA" sz="1200" b="1" dirty="0">
                <a:solidFill>
                  <a:srgbClr val="333330"/>
                </a:solidFill>
                <a:latin typeface="Source Sans Pro"/>
              </a:rPr>
            </a:br>
            <a:r>
              <a:rPr lang="en-CA" sz="1200" b="1" dirty="0">
                <a:solidFill>
                  <a:srgbClr val="333330"/>
                </a:solidFill>
                <a:latin typeface="Source Sans Pro"/>
              </a:rPr>
              <a:t>Sample Minute Paper prompts:</a:t>
            </a:r>
            <a:endParaRPr lang="en-CA" sz="1200" dirty="0">
              <a:solidFill>
                <a:srgbClr val="333330"/>
              </a:solidFill>
              <a:latin typeface="Source Sans Pro"/>
            </a:endParaRPr>
          </a:p>
          <a:p>
            <a:pPr marL="139700">
              <a:lnSpc>
                <a:spcPts val="1640"/>
              </a:lnSpc>
            </a:pPr>
            <a:r>
              <a:rPr lang="en-CA" sz="1200" u="sng" dirty="0">
                <a:solidFill>
                  <a:srgbClr val="333330"/>
                </a:solidFill>
                <a:latin typeface="Source Sans Pro"/>
              </a:rPr>
              <a:t>Questions Designed to Assess Student Interests</a:t>
            </a:r>
            <a:r>
              <a:rPr lang="en-CA" sz="1200" dirty="0">
                <a:solidFill>
                  <a:srgbClr val="333330"/>
                </a:solidFill>
                <a:latin typeface="Source Sans Pro"/>
              </a:rPr>
              <a:t>: What interesting questions remain unanswered about today’s topic?</a:t>
            </a:r>
          </a:p>
          <a:p>
            <a:pPr marL="139700">
              <a:lnSpc>
                <a:spcPts val="1640"/>
              </a:lnSpc>
            </a:pPr>
            <a:r>
              <a:rPr lang="en-CA" sz="1200" u="sng" dirty="0">
                <a:solidFill>
                  <a:srgbClr val="333330"/>
                </a:solidFill>
                <a:latin typeface="Source Sans Pro"/>
              </a:rPr>
              <a:t>Identifying Perceived Relevance of Course Concepts</a:t>
            </a:r>
            <a:r>
              <a:rPr lang="en-CA" sz="1200" dirty="0">
                <a:solidFill>
                  <a:srgbClr val="333330"/>
                </a:solidFill>
                <a:latin typeface="Source Sans Pro"/>
              </a:rPr>
              <a:t>: What idea(s) struck you as things you could put into practice?</a:t>
            </a:r>
          </a:p>
          <a:p>
            <a:pPr marL="139700">
              <a:lnSpc>
                <a:spcPts val="1640"/>
              </a:lnSpc>
            </a:pPr>
            <a:r>
              <a:rPr lang="en-CA" sz="1200" u="sng" dirty="0">
                <a:solidFill>
                  <a:srgbClr val="333330"/>
                </a:solidFill>
                <a:latin typeface="Source Sans Pro"/>
              </a:rPr>
              <a:t>Assess Student Attitudes/Opinions</a:t>
            </a:r>
            <a:r>
              <a:rPr lang="en-CA" sz="1200" dirty="0">
                <a:solidFill>
                  <a:srgbClr val="333330"/>
                </a:solidFill>
                <a:latin typeface="Source Sans Pro"/>
              </a:rPr>
              <a:t>: Were there any ideas expressed that caused you to reconsider or change your personal? opinions, viewpoints, or values?</a:t>
            </a:r>
          </a:p>
          <a:p>
            <a:pPr marL="139700">
              <a:lnSpc>
                <a:spcPts val="1640"/>
              </a:lnSpc>
            </a:pPr>
            <a:r>
              <a:rPr lang="en-CA" sz="1200" u="sng" dirty="0">
                <a:solidFill>
                  <a:srgbClr val="333330"/>
                </a:solidFill>
                <a:latin typeface="Source Sans Pro"/>
              </a:rPr>
              <a:t>Checking Student Comprehension</a:t>
            </a:r>
            <a:r>
              <a:rPr lang="en-CA" sz="1200" dirty="0">
                <a:solidFill>
                  <a:srgbClr val="333330"/>
                </a:solidFill>
                <a:latin typeface="Source Sans Pro"/>
              </a:rPr>
              <a:t>: What were the 3 main take-away’s for you today? What still remains confusing?</a:t>
            </a:r>
            <a:endParaRPr lang="en-CA" sz="1200" b="0" i="0" dirty="0">
              <a:solidFill>
                <a:srgbClr val="333330"/>
              </a:solidFill>
              <a:effectLst/>
              <a:latin typeface="Source Sans Pro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20F202-1A0A-1D4F-B438-1160BC0DD4DC}"/>
              </a:ext>
            </a:extLst>
          </p:cNvPr>
          <p:cNvSpPr/>
          <p:nvPr/>
        </p:nvSpPr>
        <p:spPr>
          <a:xfrm>
            <a:off x="228600" y="171332"/>
            <a:ext cx="8534400" cy="6096000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633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BE1068-331F-D343-989F-4094051CCF97}"/>
              </a:ext>
            </a:extLst>
          </p:cNvPr>
          <p:cNvSpPr txBox="1"/>
          <p:nvPr/>
        </p:nvSpPr>
        <p:spPr>
          <a:xfrm>
            <a:off x="2286000" y="182880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Write a one minute paper prompt for one of your classes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4AB6A6-3B2C-2348-934E-22421037D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343400"/>
            <a:ext cx="8077200" cy="143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44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D5DE92-0185-1245-AF37-77D7FA936229}"/>
              </a:ext>
            </a:extLst>
          </p:cNvPr>
          <p:cNvSpPr txBox="1"/>
          <p:nvPr/>
        </p:nvSpPr>
        <p:spPr>
          <a:xfrm>
            <a:off x="762000" y="457200"/>
            <a:ext cx="65532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Consistent Format – CATs are presented as recipes</a:t>
            </a:r>
          </a:p>
          <a:p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Time and Energy Estimates*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Description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Purpose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Suggestions for use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Examples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Step-by-Step Procedures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Ideas for Adapting and Extending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Pros/Cons/Caveats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References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/>
            <a:r>
              <a:rPr lang="en-US" sz="2000" dirty="0"/>
              <a:t>* estimates time and energy for faculty to prepare and to analyze data collected, and for students to respond to assessment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0BED7B-0440-B64C-8F7F-6ABC56DFD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143000"/>
            <a:ext cx="1702871" cy="2362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18615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5E12E1-64A1-5544-AF2B-769C169FF3F9}"/>
              </a:ext>
            </a:extLst>
          </p:cNvPr>
          <p:cNvSpPr txBox="1"/>
          <p:nvPr/>
        </p:nvSpPr>
        <p:spPr>
          <a:xfrm>
            <a:off x="609600" y="304800"/>
            <a:ext cx="7543800" cy="5616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60"/>
              </a:lnSpc>
            </a:pPr>
            <a:r>
              <a:rPr lang="en-US" b="1" dirty="0"/>
              <a:t>Techniques for Course-Related Knowledge and Skills:</a:t>
            </a:r>
          </a:p>
          <a:p>
            <a:pPr marL="317500">
              <a:lnSpc>
                <a:spcPts val="2360"/>
              </a:lnSpc>
            </a:pPr>
            <a:endParaRPr lang="en-US" sz="1000" dirty="0"/>
          </a:p>
          <a:p>
            <a:pPr marL="317500" indent="-44450">
              <a:lnSpc>
                <a:spcPts val="2360"/>
              </a:lnSpc>
              <a:buFont typeface="Arial" panose="020B0604020202020204" pitchFamily="34" charset="0"/>
              <a:buChar char="•"/>
            </a:pPr>
            <a:r>
              <a:rPr lang="en-US" dirty="0"/>
              <a:t>Assessing Prior Knowledge, Recall, and Understanding (7)</a:t>
            </a:r>
          </a:p>
          <a:p>
            <a:pPr marL="317500" indent="-44450">
              <a:lnSpc>
                <a:spcPts val="2360"/>
              </a:lnSpc>
              <a:buFont typeface="Arial" panose="020B0604020202020204" pitchFamily="34" charset="0"/>
              <a:buChar char="•"/>
            </a:pPr>
            <a:r>
              <a:rPr lang="en-US" dirty="0"/>
              <a:t>Assessing Skills in Analysis and Critical Thinking (5)</a:t>
            </a:r>
          </a:p>
          <a:p>
            <a:pPr marL="317500" indent="-44450">
              <a:lnSpc>
                <a:spcPts val="2360"/>
              </a:lnSpc>
              <a:buFont typeface="Arial" panose="020B0604020202020204" pitchFamily="34" charset="0"/>
              <a:buChar char="•"/>
            </a:pPr>
            <a:r>
              <a:rPr lang="en-US" dirty="0"/>
              <a:t>Assessing synthesis and Creative Thinking (6)</a:t>
            </a:r>
          </a:p>
          <a:p>
            <a:pPr marL="317500" indent="-44450">
              <a:lnSpc>
                <a:spcPts val="2360"/>
              </a:lnSpc>
              <a:buFont typeface="Arial" panose="020B0604020202020204" pitchFamily="34" charset="0"/>
              <a:buChar char="•"/>
            </a:pPr>
            <a:r>
              <a:rPr lang="en-US" dirty="0"/>
              <a:t>Assessing Skill in Problem-Solving (4)</a:t>
            </a:r>
          </a:p>
          <a:p>
            <a:pPr marL="317500" indent="-44450">
              <a:lnSpc>
                <a:spcPts val="2360"/>
              </a:lnSpc>
              <a:buFont typeface="Arial" panose="020B0604020202020204" pitchFamily="34" charset="0"/>
              <a:buChar char="•"/>
            </a:pPr>
            <a:r>
              <a:rPr lang="en-US" dirty="0"/>
              <a:t>Assessing Skill in Application and Performance (5)</a:t>
            </a:r>
          </a:p>
          <a:p>
            <a:pPr marL="285750" indent="-285750">
              <a:lnSpc>
                <a:spcPts val="236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ts val="2360"/>
              </a:lnSpc>
            </a:pPr>
            <a:r>
              <a:rPr lang="en-US" b="1" dirty="0"/>
              <a:t>Techniques for Assessing Learner Attitudes, Values and Self-Awareness</a:t>
            </a:r>
            <a:r>
              <a:rPr lang="en-US" dirty="0"/>
              <a:t>:</a:t>
            </a:r>
          </a:p>
          <a:p>
            <a:pPr>
              <a:lnSpc>
                <a:spcPts val="2360"/>
              </a:lnSpc>
            </a:pPr>
            <a:endParaRPr lang="en-US" sz="1000" dirty="0"/>
          </a:p>
          <a:p>
            <a:pPr marL="404813" indent="-131763">
              <a:lnSpc>
                <a:spcPts val="2360"/>
              </a:lnSpc>
              <a:buFont typeface="Arial" panose="020B0604020202020204" pitchFamily="34" charset="0"/>
              <a:buChar char="•"/>
            </a:pPr>
            <a:r>
              <a:rPr lang="en-US" dirty="0"/>
              <a:t>Assessing Students’ Awareness of their Attitudes and Values (5)</a:t>
            </a:r>
          </a:p>
          <a:p>
            <a:pPr marL="404813" indent="-131763">
              <a:lnSpc>
                <a:spcPts val="2360"/>
              </a:lnSpc>
              <a:buFont typeface="Arial" panose="020B0604020202020204" pitchFamily="34" charset="0"/>
              <a:buChar char="•"/>
            </a:pPr>
            <a:r>
              <a:rPr lang="en-US" dirty="0"/>
              <a:t>Assessing Students’ Self-Awareness as Learners (4)</a:t>
            </a:r>
          </a:p>
          <a:p>
            <a:pPr marL="404813" indent="-131763">
              <a:lnSpc>
                <a:spcPts val="2360"/>
              </a:lnSpc>
              <a:buFont typeface="Arial" panose="020B0604020202020204" pitchFamily="34" charset="0"/>
              <a:buChar char="•"/>
            </a:pPr>
            <a:r>
              <a:rPr lang="en-US" dirty="0"/>
              <a:t>Assessing Course-Related Learning, Study Skills and Strategies (4)</a:t>
            </a:r>
          </a:p>
          <a:p>
            <a:pPr marL="285750" indent="-285750">
              <a:lnSpc>
                <a:spcPts val="236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ts val="2360"/>
              </a:lnSpc>
            </a:pPr>
            <a:r>
              <a:rPr lang="en-US" b="1" dirty="0"/>
              <a:t>Techniques for Assessing Learner Reaction to Instruction:</a:t>
            </a:r>
          </a:p>
          <a:p>
            <a:pPr>
              <a:lnSpc>
                <a:spcPts val="2360"/>
              </a:lnSpc>
            </a:pPr>
            <a:endParaRPr lang="en-US" sz="1000" b="1" dirty="0"/>
          </a:p>
          <a:p>
            <a:pPr marL="404813" indent="-176213">
              <a:lnSpc>
                <a:spcPts val="2360"/>
              </a:lnSpc>
              <a:buFont typeface="Arial" panose="020B0604020202020204" pitchFamily="34" charset="0"/>
              <a:buChar char="•"/>
            </a:pPr>
            <a:r>
              <a:rPr lang="en-US" dirty="0"/>
              <a:t>Assessing Learner Reaction to Teachers and Teaching (5)</a:t>
            </a:r>
          </a:p>
          <a:p>
            <a:pPr marL="404813" indent="-176213">
              <a:lnSpc>
                <a:spcPts val="2360"/>
              </a:lnSpc>
              <a:buFont typeface="Arial" panose="020B0604020202020204" pitchFamily="34" charset="0"/>
              <a:buChar char="•"/>
            </a:pPr>
            <a:r>
              <a:rPr lang="en-US" dirty="0"/>
              <a:t>Assessing Learner Reaction to Class Activities and Assignments (5)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B54E7E-9B13-3A4D-92ED-B7041C330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81000"/>
            <a:ext cx="1647939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78987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107296-01B2-CD42-81F0-2FBF3785674D}"/>
              </a:ext>
            </a:extLst>
          </p:cNvPr>
          <p:cNvSpPr txBox="1"/>
          <p:nvPr/>
        </p:nvSpPr>
        <p:spPr>
          <a:xfrm>
            <a:off x="914400" y="1066800"/>
            <a:ext cx="7467600" cy="390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What are some myths and facts about lectures?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How can I better organize my classes?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How can I use SET-BODY-CLOSE model to increase my teaching effectiveness?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800" dirty="0"/>
              <a:t>How can I use Classroom Assessment Techniques to punctuate my lectures?</a:t>
            </a:r>
          </a:p>
        </p:txBody>
      </p:sp>
    </p:spTree>
    <p:extLst>
      <p:ext uri="{BB962C8B-B14F-4D97-AF65-F5344CB8AC3E}">
        <p14:creationId xmlns:p14="http://schemas.microsoft.com/office/powerpoint/2010/main" val="4054139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D79D7-C53E-A84B-BD0B-00B6318A3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484" y="433824"/>
            <a:ext cx="7848600" cy="914400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+mn-lt"/>
              </a:rPr>
              <a:t>Simple Steps for Better Classes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86D01A-B99D-2B4A-8D21-5844156CD644}"/>
              </a:ext>
            </a:extLst>
          </p:cNvPr>
          <p:cNvSpPr txBox="1"/>
          <p:nvPr/>
        </p:nvSpPr>
        <p:spPr>
          <a:xfrm>
            <a:off x="1143000" y="1676400"/>
            <a:ext cx="7696200" cy="390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Lecture for the right reason, in the right amounts, and the right way</a:t>
            </a:r>
            <a:br>
              <a:rPr lang="en-US" sz="2800" dirty="0"/>
            </a:b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Plan your lessons - SET-BODY-CLOSE </a:t>
            </a:r>
            <a:br>
              <a:rPr lang="en-US" sz="2800" dirty="0"/>
            </a:b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Add activities in your classes – CAT’s and (TBL)</a:t>
            </a:r>
          </a:p>
        </p:txBody>
      </p:sp>
      <p:sp>
        <p:nvSpPr>
          <p:cNvPr id="4" name="5-Point Star 3">
            <a:extLst>
              <a:ext uri="{FF2B5EF4-FFF2-40B4-BE49-F238E27FC236}">
                <a16:creationId xmlns:a16="http://schemas.microsoft.com/office/drawing/2014/main" id="{47B7AE9B-4E44-B54E-B455-2F1423E804DF}"/>
              </a:ext>
            </a:extLst>
          </p:cNvPr>
          <p:cNvSpPr/>
          <p:nvPr/>
        </p:nvSpPr>
        <p:spPr>
          <a:xfrm>
            <a:off x="281484" y="4932204"/>
            <a:ext cx="723900" cy="6477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>
            <a:extLst>
              <a:ext uri="{FF2B5EF4-FFF2-40B4-BE49-F238E27FC236}">
                <a16:creationId xmlns:a16="http://schemas.microsoft.com/office/drawing/2014/main" id="{D223A697-C293-FC4A-8B4F-9CF30A82538D}"/>
              </a:ext>
            </a:extLst>
          </p:cNvPr>
          <p:cNvSpPr/>
          <p:nvPr/>
        </p:nvSpPr>
        <p:spPr>
          <a:xfrm>
            <a:off x="312178" y="3628152"/>
            <a:ext cx="723900" cy="6477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>
            <a:extLst>
              <a:ext uri="{FF2B5EF4-FFF2-40B4-BE49-F238E27FC236}">
                <a16:creationId xmlns:a16="http://schemas.microsoft.com/office/drawing/2014/main" id="{FE7EFA48-A497-E544-B7DA-4FE8DEFF12E4}"/>
              </a:ext>
            </a:extLst>
          </p:cNvPr>
          <p:cNvSpPr/>
          <p:nvPr/>
        </p:nvSpPr>
        <p:spPr>
          <a:xfrm>
            <a:off x="317772" y="1814076"/>
            <a:ext cx="723900" cy="6477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90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5-Point Star 14">
            <a:extLst>
              <a:ext uri="{FF2B5EF4-FFF2-40B4-BE49-F238E27FC236}">
                <a16:creationId xmlns:a16="http://schemas.microsoft.com/office/drawing/2014/main" id="{BB534401-10CA-6949-877E-EBDE00A84776}"/>
              </a:ext>
            </a:extLst>
          </p:cNvPr>
          <p:cNvSpPr/>
          <p:nvPr/>
        </p:nvSpPr>
        <p:spPr>
          <a:xfrm>
            <a:off x="6854289" y="4953000"/>
            <a:ext cx="723900" cy="6477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044FEF-19C9-3B4C-9684-B54DE3174A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065" y="1522140"/>
            <a:ext cx="2279650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6D34FA-747F-484D-8779-C56D609B8A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49" y="1522140"/>
            <a:ext cx="2086511" cy="31641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32E08C-8325-164C-9A11-6B2169DF2E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090" y="1522140"/>
            <a:ext cx="2146299" cy="32194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5-Point Star 13">
            <a:extLst>
              <a:ext uri="{FF2B5EF4-FFF2-40B4-BE49-F238E27FC236}">
                <a16:creationId xmlns:a16="http://schemas.microsoft.com/office/drawing/2014/main" id="{26885A62-B5AB-6F4B-846D-63140913D1DE}"/>
              </a:ext>
            </a:extLst>
          </p:cNvPr>
          <p:cNvSpPr/>
          <p:nvPr/>
        </p:nvSpPr>
        <p:spPr>
          <a:xfrm>
            <a:off x="1589354" y="4953000"/>
            <a:ext cx="723900" cy="6477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328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D41BA1-E27E-D341-85AA-84790751961B}"/>
              </a:ext>
            </a:extLst>
          </p:cNvPr>
          <p:cNvSpPr txBox="1"/>
          <p:nvPr/>
        </p:nvSpPr>
        <p:spPr>
          <a:xfrm>
            <a:off x="2133600" y="2057400"/>
            <a:ext cx="51553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/>
              <a:t>Questions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C10001-A233-304D-85C9-7BE91FDABE62}"/>
              </a:ext>
            </a:extLst>
          </p:cNvPr>
          <p:cNvSpPr txBox="1"/>
          <p:nvPr/>
        </p:nvSpPr>
        <p:spPr>
          <a:xfrm>
            <a:off x="2438400" y="59436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jim.sibley@ubc.ca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070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D41BA1-E27E-D341-85AA-84790751961B}"/>
              </a:ext>
            </a:extLst>
          </p:cNvPr>
          <p:cNvSpPr txBox="1"/>
          <p:nvPr/>
        </p:nvSpPr>
        <p:spPr>
          <a:xfrm>
            <a:off x="1524000" y="1143000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Burning Questions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1E0ABE-D4A7-0246-A857-6DEBFC16EF2E}"/>
              </a:ext>
            </a:extLst>
          </p:cNvPr>
          <p:cNvSpPr txBox="1"/>
          <p:nvPr/>
        </p:nvSpPr>
        <p:spPr>
          <a:xfrm>
            <a:off x="1687286" y="2590800"/>
            <a:ext cx="586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What topics would you like discussed before end of today? Write on Post-it’s – dotmocracy over lunch – will try to answer requests at end of day</a:t>
            </a:r>
          </a:p>
        </p:txBody>
      </p:sp>
    </p:spTree>
    <p:extLst>
      <p:ext uri="{BB962C8B-B14F-4D97-AF65-F5344CB8AC3E}">
        <p14:creationId xmlns:p14="http://schemas.microsoft.com/office/powerpoint/2010/main" val="3384085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F3EFEE-42AD-1548-8DEC-7F00235B0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8639">
            <a:off x="1258893" y="647831"/>
            <a:ext cx="6562954" cy="65879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42273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D79D7-C53E-A84B-BD0B-00B6318A3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590800"/>
            <a:ext cx="6096000" cy="1325563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atin typeface="+mn-lt"/>
              </a:rPr>
              <a:t>Are Lectures Bad?</a:t>
            </a:r>
          </a:p>
        </p:txBody>
      </p:sp>
    </p:spTree>
    <p:extLst>
      <p:ext uri="{BB962C8B-B14F-4D97-AF65-F5344CB8AC3E}">
        <p14:creationId xmlns:p14="http://schemas.microsoft.com/office/powerpoint/2010/main" val="2851700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1C3795-6499-8C40-AF8B-57F8E6A3447F}"/>
              </a:ext>
            </a:extLst>
          </p:cNvPr>
          <p:cNvSpPr txBox="1"/>
          <p:nvPr/>
        </p:nvSpPr>
        <p:spPr>
          <a:xfrm>
            <a:off x="609600" y="762000"/>
            <a:ext cx="8077200" cy="4998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80"/>
              </a:lnSpc>
            </a:pPr>
            <a:r>
              <a:rPr lang="en-US" sz="2400" b="1" dirty="0"/>
              <a:t>Lectures can be effective to: </a:t>
            </a:r>
          </a:p>
          <a:p>
            <a:pPr marL="285750" indent="-285750">
              <a:lnSpc>
                <a:spcPts val="348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transmit information</a:t>
            </a:r>
          </a:p>
          <a:p>
            <a:pPr marL="285750" indent="-285750">
              <a:lnSpc>
                <a:spcPts val="348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validate student generated learning gains after activities.</a:t>
            </a:r>
          </a:p>
          <a:p>
            <a:pPr marL="285750" indent="-285750">
              <a:lnSpc>
                <a:spcPts val="348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help students organize more coherent frameworks of understanding after self-exploration.</a:t>
            </a:r>
          </a:p>
          <a:p>
            <a:pPr marL="285750" indent="-285750">
              <a:lnSpc>
                <a:spcPts val="348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convey the enthusiasm of the teacher for the discipline.</a:t>
            </a:r>
          </a:p>
          <a:p>
            <a:pPr marL="285750" indent="-285750">
              <a:lnSpc>
                <a:spcPts val="348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ts val="3480"/>
              </a:lnSpc>
            </a:pPr>
            <a:r>
              <a:rPr lang="en-US" sz="2400" b="1" dirty="0"/>
              <a:t>Lectures can be ineffective to:</a:t>
            </a:r>
          </a:p>
          <a:p>
            <a:pPr marL="342900" indent="-342900">
              <a:lnSpc>
                <a:spcPts val="348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promote deep thought (discussion or activities better).</a:t>
            </a:r>
          </a:p>
          <a:p>
            <a:pPr marL="342900" indent="-342900">
              <a:lnSpc>
                <a:spcPts val="348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change student attitudes.</a:t>
            </a:r>
          </a:p>
          <a:p>
            <a:pPr marL="342900" indent="-342900">
              <a:lnSpc>
                <a:spcPts val="348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teach </a:t>
            </a:r>
            <a:r>
              <a:rPr lang="en-US" sz="2400" dirty="0" err="1"/>
              <a:t>behavioural</a:t>
            </a:r>
            <a:r>
              <a:rPr lang="en-US" sz="2400" dirty="0"/>
              <a:t> skills.</a:t>
            </a:r>
          </a:p>
        </p:txBody>
      </p:sp>
    </p:spTree>
    <p:extLst>
      <p:ext uri="{BB962C8B-B14F-4D97-AF65-F5344CB8AC3E}">
        <p14:creationId xmlns:p14="http://schemas.microsoft.com/office/powerpoint/2010/main" val="2949833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7D8C30-8485-A84D-A9D8-414FB248366F}"/>
              </a:ext>
            </a:extLst>
          </p:cNvPr>
          <p:cNvSpPr txBox="1"/>
          <p:nvPr/>
        </p:nvSpPr>
        <p:spPr>
          <a:xfrm>
            <a:off x="1600200" y="1143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power of punctuated lectures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D07822-E298-044A-8A45-DFD1630D3D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7287"/>
            <a:ext cx="8686800" cy="644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89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D79D7-C53E-A84B-BD0B-00B6318A3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590800"/>
            <a:ext cx="6096000" cy="1325563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latin typeface="+mn-lt"/>
              </a:rPr>
              <a:t>The real question is not are lecture bad or good but how to use them effectively</a:t>
            </a:r>
          </a:p>
        </p:txBody>
      </p:sp>
    </p:spTree>
    <p:extLst>
      <p:ext uri="{BB962C8B-B14F-4D97-AF65-F5344CB8AC3E}">
        <p14:creationId xmlns:p14="http://schemas.microsoft.com/office/powerpoint/2010/main" val="851963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D79D7-C53E-A84B-BD0B-00B6318A3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62200"/>
            <a:ext cx="8077200" cy="1325563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atin typeface="+mn-lt"/>
              </a:rPr>
              <a:t>Lesson Planning increases instructional effectiveness</a:t>
            </a:r>
          </a:p>
        </p:txBody>
      </p:sp>
    </p:spTree>
    <p:extLst>
      <p:ext uri="{BB962C8B-B14F-4D97-AF65-F5344CB8AC3E}">
        <p14:creationId xmlns:p14="http://schemas.microsoft.com/office/powerpoint/2010/main" val="1025866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153097-D321-6540-9AF4-CECDA26CBD27}"/>
              </a:ext>
            </a:extLst>
          </p:cNvPr>
          <p:cNvSpPr txBox="1"/>
          <p:nvPr/>
        </p:nvSpPr>
        <p:spPr>
          <a:xfrm>
            <a:off x="76200" y="228600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Common Organizational Strategies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C7CEA9-3967-F944-9CDB-48C2EBF8CA43}"/>
              </a:ext>
            </a:extLst>
          </p:cNvPr>
          <p:cNvSpPr txBox="1"/>
          <p:nvPr/>
        </p:nvSpPr>
        <p:spPr>
          <a:xfrm>
            <a:off x="1051034" y="1143000"/>
            <a:ext cx="8077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Concrete to Concept</a:t>
            </a:r>
            <a:br>
              <a:rPr lang="en-US" sz="3600" b="1" dirty="0"/>
            </a:br>
            <a:endParaRPr lang="en-US" sz="3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Whole-Part-Whole</a:t>
            </a:r>
            <a:br>
              <a:rPr lang="en-US" sz="3600" b="1" dirty="0"/>
            </a:br>
            <a:endParaRPr lang="en-US" sz="3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Naive Problem-Solving – when to provide examples/case studies</a:t>
            </a:r>
            <a:br>
              <a:rPr lang="en-US" sz="3600" b="1" dirty="0"/>
            </a:br>
            <a:endParaRPr lang="en-US" sz="3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Content uncovering rather than </a:t>
            </a:r>
            <a:br>
              <a:rPr lang="en-US" sz="3600" b="1" dirty="0"/>
            </a:br>
            <a:r>
              <a:rPr lang="en-US" sz="3600" b="1" dirty="0"/>
              <a:t>content covering</a:t>
            </a:r>
            <a:br>
              <a:rPr lang="en-US" sz="3600" b="1" dirty="0"/>
            </a:b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5453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21660</TotalTime>
  <Words>714</Words>
  <Application>Microsoft Macintosh PowerPoint</Application>
  <PresentationFormat>On-screen Show (4:3)</PresentationFormat>
  <Paragraphs>132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Source Sans Pro</vt:lpstr>
      <vt:lpstr>Office Theme</vt:lpstr>
      <vt:lpstr>PowerPoint Presentation</vt:lpstr>
      <vt:lpstr>PowerPoint Presentation</vt:lpstr>
      <vt:lpstr>PowerPoint Presentation</vt:lpstr>
      <vt:lpstr>Are Lectures Bad?</vt:lpstr>
      <vt:lpstr>PowerPoint Presentation</vt:lpstr>
      <vt:lpstr>PowerPoint Presentation</vt:lpstr>
      <vt:lpstr>The real question is not are lecture bad or good but how to use them effectively</vt:lpstr>
      <vt:lpstr>Lesson Planning increases instructional effectiveness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Adding Activities to your classes – first small steps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Simple Steps for Better Classes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Instructional Leadership Academy: Put Teams to Work in Your Class</dc:title>
  <dc:creator>Billie</dc:creator>
  <cp:lastModifiedBy>Microsoft Office User</cp:lastModifiedBy>
  <cp:revision>914</cp:revision>
  <cp:lastPrinted>2018-11-06T23:13:15Z</cp:lastPrinted>
  <dcterms:created xsi:type="dcterms:W3CDTF">2010-03-25T18:57:36Z</dcterms:created>
  <dcterms:modified xsi:type="dcterms:W3CDTF">2019-02-14T18:05:51Z</dcterms:modified>
</cp:coreProperties>
</file>